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27" r:id="rId3"/>
    <p:sldId id="353" r:id="rId4"/>
    <p:sldId id="355" r:id="rId5"/>
    <p:sldId id="354" r:id="rId6"/>
    <p:sldId id="346" r:id="rId7"/>
    <p:sldId id="347" r:id="rId8"/>
    <p:sldId id="344" r:id="rId9"/>
    <p:sldId id="343" r:id="rId10"/>
    <p:sldId id="342" r:id="rId11"/>
    <p:sldId id="341" r:id="rId12"/>
    <p:sldId id="356" r:id="rId13"/>
    <p:sldId id="339" r:id="rId14"/>
    <p:sldId id="337" r:id="rId15"/>
    <p:sldId id="335" r:id="rId16"/>
    <p:sldId id="357" r:id="rId17"/>
    <p:sldId id="35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006600"/>
    <a:srgbClr val="003399"/>
    <a:srgbClr val="0000CC"/>
    <a:srgbClr val="FF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78" d="100"/>
          <a:sy n="78" d="100"/>
        </p:scale>
        <p:origin x="-92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B645B0-6C06-47B6-BA03-E745C91913C1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DF0C44-76AD-4BC1-9244-3D250B18B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455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F0C44-76AD-4BC1-9244-3D250B18BD0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37E9AA-D08A-4A8F-842A-CABFF2E90056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D81CD-9D35-48D4-85E1-C7FDA094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8648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32DF-3B83-42E1-9F5F-2BBF0B6506BA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BDA8-6FE4-4D07-BB6B-BA0AD6F4D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7116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A133-059B-48BF-8D78-D8B3C7D7AF4E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C74F-180B-41F6-8998-E0C231AD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5476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48AD-0E6D-4554-9754-B1DB95EB7978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E777-F501-4ECB-854D-546E0C84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9475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3F778-F156-4835-83E1-CE44FAEA3002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57F699-97D6-47C8-8F67-7141470F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7484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B491-7EF5-4046-AB08-590F7098E5C8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D914-7EC3-49E7-90D9-696D21046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9398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A812-6C12-42BD-8764-2D68B7636203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A949EA-6403-466D-9B5F-56120459D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562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0FBE-5562-454B-B9F6-F0E3B90AB50A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C936-E2CB-4143-850E-D6A87FD20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8514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5D407-4604-495C-8D98-4277987AAB61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46691-1DE2-4E9A-A41A-FDAF70C61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3154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88A9DC-9181-42B5-B2C8-F64EB8EED516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D99924-5EC8-48EF-AE6F-3C410CDB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9947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ACDBA-85A3-4F91-9118-5500FC9CC076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0F27D-0959-4690-8ADF-77F98E9ED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0707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8BCDA25-88B5-47A7-ABE1-60D762E725DD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C5A300C-F79C-4042-A971-380EF2449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9" r:id="rId2"/>
    <p:sldLayoutId id="2147483755" r:id="rId3"/>
    <p:sldLayoutId id="2147483750" r:id="rId4"/>
    <p:sldLayoutId id="2147483756" r:id="rId5"/>
    <p:sldLayoutId id="2147483751" r:id="rId6"/>
    <p:sldLayoutId id="2147483757" r:id="rId7"/>
    <p:sldLayoutId id="2147483758" r:id="rId8"/>
    <p:sldLayoutId id="2147483759" r:id="rId9"/>
    <p:sldLayoutId id="2147483752" r:id="rId10"/>
    <p:sldLayoutId id="214748375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54;&#1048;\&#1072;&#1074;&#1075;&#1091;&#1089;&#1090;&#1086;&#1074;&#1089;&#1082;&#1080;&#1077;%20&#1089;&#1086;&#1074;&#1077;&#1097;&#1072;&#1085;&#1080;&#1103;%202017\28.08.2017%20&#1057;&#1054;&#1042;&#1056;&#1045;&#1052;&#1045;&#1053;&#1053;&#1067;&#1049;%20&#1059;&#1056;&#1054;&#1050;-&#1101;&#1090;&#1086;\&#1056;&#1051;&#1044;%20&#1057;&#1086;&#1074;&#1088;&#1077;&#1084;&#1077;&#1085;&#1085;&#1099;&#1081;%20&#1091;&#1088;&#1086;&#1082;-&#1101;&#1090;&#1086;\1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09" y="1428736"/>
            <a:ext cx="8501091" cy="72275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Современный  урок – </a:t>
            </a:r>
            <a:br>
              <a:rPr lang="ru-RU" sz="44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4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56" y="214290"/>
            <a:ext cx="9072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300"/>
                </a:solidFill>
                <a:latin typeface="Georgia" pitchFamily="18" charset="0"/>
              </a:rPr>
              <a:t>МКОУ ТОГУЧИНСКОГО РАЙОНА «КИИКСКАЯ СРЕДНЯЯ ШКОЛА»</a:t>
            </a:r>
            <a:endParaRPr lang="ru-RU" sz="12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6357958"/>
            <a:ext cx="9358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00"/>
                </a:solidFill>
                <a:latin typeface="Georgia" pitchFamily="18" charset="0"/>
              </a:rPr>
              <a:t>Составитель:  учитель физики </a:t>
            </a:r>
            <a:r>
              <a:rPr lang="ru-RU" sz="1400" b="1" dirty="0" err="1" smtClean="0">
                <a:solidFill>
                  <a:srgbClr val="003300"/>
                </a:solidFill>
                <a:latin typeface="Georgia" pitchFamily="18" charset="0"/>
              </a:rPr>
              <a:t>Рагулина</a:t>
            </a:r>
            <a:r>
              <a:rPr lang="ru-RU" sz="1400" b="1" dirty="0" smtClean="0">
                <a:solidFill>
                  <a:srgbClr val="003300"/>
                </a:solidFill>
                <a:latin typeface="Georgia" pitchFamily="18" charset="0"/>
              </a:rPr>
              <a:t> Любовь Давыдовна</a:t>
            </a:r>
            <a:endParaRPr lang="ru-RU" sz="14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85820" y="2071678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7" algn="ctr"/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Урок – это зеркало общей и педагогической                                                               культуры   учителя, </a:t>
            </a:r>
          </a:p>
          <a:p>
            <a:pPr lvl="7" algn="ctr"/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мерило его </a:t>
            </a:r>
          </a:p>
          <a:p>
            <a:pPr lvl="7" algn="ctr"/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интеллектуального  </a:t>
            </a:r>
          </a:p>
          <a:p>
            <a:pPr lvl="7" algn="ctr"/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богатства, </a:t>
            </a:r>
          </a:p>
          <a:p>
            <a:pPr lvl="7" algn="ctr"/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показатель его </a:t>
            </a:r>
          </a:p>
          <a:p>
            <a:pPr lvl="7" algn="ctr"/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кругозора,  эрудиции»</a:t>
            </a:r>
          </a:p>
          <a:p>
            <a:pPr lvl="0" algn="r"/>
            <a:r>
              <a:rPr kumimoji="0" lang="ru-RU" b="1" i="0" u="none" strike="noStrike" spc="50" normalizeH="0" baseline="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В.А.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1" i="0" u="none" strike="noStrike" spc="50" normalizeH="0" baseline="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ухомлинский</a:t>
            </a:r>
            <a:r>
              <a:rPr kumimoji="0" lang="ru-RU" b="1" i="0" u="none" strike="noStrike" spc="50" normalizeH="0" baseline="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7" name="Picture 9" descr="http://ragulina.netfolio.ru/photo/cd6a897a-c799-4b89-b13b-df2c35628c2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71538" y="2214554"/>
            <a:ext cx="3683521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00100" y="0"/>
            <a:ext cx="7786742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1430"/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Основная идея </a:t>
            </a: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технологии французских «мастерских» – </a:t>
            </a:r>
            <a:r>
              <a:rPr kumimoji="0" lang="ru-RU" sz="2400" b="1" i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 СПОСОБНЫ!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solidFill>
                <a:srgbClr val="000099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Мастер не призывает:</a:t>
            </a:r>
            <a:r>
              <a:rPr kumimoji="0" lang="ru-RU" sz="2400" b="1" i="1" u="none" strike="noStrike" normalizeH="0" baseline="0" dirty="0" smtClean="0">
                <a:ln w="11430"/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«Делай как я». </a:t>
            </a:r>
            <a:endParaRPr kumimoji="0" lang="ru-RU" sz="1200" b="1" i="0" u="none" strike="noStrike" normalizeH="0" baseline="0" dirty="0" smtClean="0">
              <a:ln w="11430"/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Он говорит:</a:t>
            </a:r>
            <a:r>
              <a:rPr kumimoji="0" lang="ru-RU" sz="2400" b="1" i="1" u="none" strike="noStrike" normalizeH="0" baseline="0" dirty="0" smtClean="0">
                <a:ln w="11430"/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normalizeH="0" baseline="0" dirty="0" smtClean="0">
                <a:ln w="11430"/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«Делай по-своему».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572140"/>
            <a:ext cx="778674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0099"/>
                </a:solidFill>
                <a:latin typeface="Georgia" pitchFamily="18" charset="0"/>
              </a:rPr>
              <a:t>Проживание  мастерской – это путь от хаоса к порядку, из неопределённости в понимание.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5" name="Picture 3" descr="http://ragulina.netfolio.ru/photo/c76e2246-3885-430b-827f-264d97ebc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54822"/>
            <a:ext cx="3714776" cy="318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7" name="Picture 5" descr="http://ragulina.netfolio.ru/photo/4629bb0c-6fdc-4273-8fa9-ddb3573245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49" y="2000240"/>
            <a:ext cx="4191031" cy="3143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00100" y="0"/>
            <a:ext cx="7358114" cy="4339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этапы  мастерской:</a:t>
            </a:r>
            <a:endParaRPr kumimoji="0" lang="ru-RU" sz="32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kumimoji="0" lang="ru-RU" sz="2400" b="1" i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Индукция,</a:t>
            </a: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lang="ru-RU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Самоконструкция</a:t>
            </a: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kumimoji="0" lang="ru-RU" sz="2400" b="1" i="0" u="none" strike="noStrike" normalizeH="0" baseline="0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Деконструкция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Реконструкция,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Социализация,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Афиширование,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Разрыв,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  <a:endParaRPr lang="ru-RU" sz="32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://ragulina.netfolio.ru/photo/75ae9ec8-2f6c-4eed-b85b-e1b95759641d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143504" y="3857628"/>
            <a:ext cx="361437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1" name="Picture 5" descr="http://ragulina.netfolio.ru/photo/e7133951-1cb3-46ca-b769-cb6414af851a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072066" y="1071546"/>
            <a:ext cx="361952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://ragulina.netfolio.ru/photo/5b08e69a-7403-4f7d-9b93-90c8534da4ad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214414" y="4000504"/>
            <a:ext cx="3571900" cy="267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06" y="214290"/>
            <a:ext cx="8072494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Индукция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(«наведение») </a:t>
            </a:r>
          </a:p>
          <a:p>
            <a:pPr algn="ctr" eaLnBrk="0" hangingPunct="0"/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этап создания эмоционального настроя и мотивации обучающихся к творческой деятельности.  Индуктор - слово, текст, предмет, звук, рисунок, форма, задание.</a:t>
            </a:r>
            <a:endParaRPr lang="ru-RU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8370" name="Picture 2" descr="http://ragulina.netfolio.ru/photo/ebb6f226-eb7e-4f71-a6bd-3cf8c57045e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00100" y="2333038"/>
            <a:ext cx="5429288" cy="4369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14546" y="2928934"/>
            <a:ext cx="64294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normalizeH="0" baseline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Самоконструкция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индивидуальное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гипотезы,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решения,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текста,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ответа,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проекта.  </a:t>
            </a: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2976" y="3071810"/>
            <a:ext cx="7786742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Реконструкция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воссоздание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микрогруппами</a:t>
            </a: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 хаоса своего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решения проблемы</a:t>
            </a: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творческих работ.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14448" y="357166"/>
            <a:ext cx="7429552" cy="273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7" algn="r"/>
            <a: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normalizeH="0" baseline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Деконструкция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7" algn="r">
              <a:buFontTx/>
              <a:buChar char="-"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разрушение, хаос, </a:t>
            </a:r>
          </a:p>
          <a:p>
            <a:pPr lvl="7" algn="r"/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неспособность</a:t>
            </a:r>
            <a:r>
              <a:rPr kumimoji="0" lang="ru-RU" sz="2400" b="1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7" algn="r"/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выполнить </a:t>
            </a:r>
          </a:p>
          <a:p>
            <a:pPr lvl="7" algn="r"/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задание имеющимися </a:t>
            </a:r>
          </a:p>
          <a:p>
            <a:pPr lvl="7" algn="r"/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средствами. </a:t>
            </a: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оздаётся информационный запрос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1989" name="Picture 5" descr="http://ragulina.netfolio.ru/photo/a7f94f76-6920-4c52-9406-869997a883b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0045"/>
          <a:stretch>
            <a:fillRect/>
          </a:stretch>
        </p:blipFill>
        <p:spPr bwMode="auto">
          <a:xfrm>
            <a:off x="1142975" y="142852"/>
            <a:ext cx="4112783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http://ragulina.netfolio.ru/photo/5591e179-6053-4596-a3be-0939f29b675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703598" y="3286124"/>
            <a:ext cx="427374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3380125"/>
            <a:ext cx="7572428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Афиширование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вывешивание, наглядное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представление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езультатов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деятельности мастера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учеников</a:t>
            </a:r>
            <a:r>
              <a:rPr kumimoji="0" lang="ru-RU" sz="2400" b="1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текст, схема, проект)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ознакомление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ними всех.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20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4035" name="Picture 3" descr="http://ragulina.netfolio.ru/photo/7f4182e4-785d-440f-a88f-94dd955d873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12500" b="2499"/>
          <a:stretch>
            <a:fillRect/>
          </a:stretch>
        </p:blipFill>
        <p:spPr bwMode="auto">
          <a:xfrm>
            <a:off x="1071538" y="2928933"/>
            <a:ext cx="3500462" cy="3886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00100" y="142852"/>
            <a:ext cx="5072098" cy="29238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Социализация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соотнесение</a:t>
            </a:r>
            <a:r>
              <a:rPr kumimoji="0" lang="ru-RU" sz="2200" b="1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учениками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своей деятельности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деятельностью других</a:t>
            </a:r>
            <a:r>
              <a:rPr lang="ru-RU" sz="2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представление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всем окончательных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результатов труда. </a:t>
            </a:r>
            <a:endParaRPr kumimoji="0" lang="ru-RU" sz="2200" b="1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4037" name="Picture 5" descr="http://ragulina.netfolio.ru/photo/9cd72394-aec8-44b8-809f-5a75e9c9b776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r="20833" b="2778"/>
          <a:stretch>
            <a:fillRect/>
          </a:stretch>
        </p:blipFill>
        <p:spPr bwMode="auto">
          <a:xfrm>
            <a:off x="5143504" y="142852"/>
            <a:ext cx="3571900" cy="328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214414" y="642918"/>
            <a:ext cx="6929486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Разрыв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резкое приращение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знаниях.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u="none" strike="noStrike" normalizeH="0" baseline="0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нсайт</a:t>
            </a: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(озарение).</a:t>
            </a:r>
            <a:endParaRPr kumimoji="0" lang="ru-RU" sz="2800" b="1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1538" y="2786058"/>
            <a:ext cx="7286676" cy="4355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осознание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учеником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себя в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собственной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деятельности, </a:t>
            </a:r>
            <a:endParaRPr lang="ru-RU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обобщение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чувств,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возникающие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мастерской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5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5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 descr="http://ragulina.netfolio.ru/photo/d30537c2-f27c-4623-a22a-b69616f409b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9375" t="6250" r="7187" b="19999"/>
          <a:stretch>
            <a:fillRect/>
          </a:stretch>
        </p:blipFill>
        <p:spPr bwMode="auto">
          <a:xfrm>
            <a:off x="3857620" y="3143248"/>
            <a:ext cx="4996786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5" name="Picture 5" descr="http://ragulina.netfolio.ru/photo/5b93015a-2f35-40ab-a4f0-4cb78e366c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714775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142852"/>
            <a:ext cx="800108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«Хороший учитель не знает, как будет развиваться урок во всех его тонкостях и деталях; не знает не потому, что он работает вслепую, а потому, что он очень хорошо знает, что такое    хороший урок». (</a:t>
            </a:r>
            <a:r>
              <a:rPr lang="ru-RU" sz="1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В.А. Сухомлинский)</a:t>
            </a:r>
            <a:endParaRPr lang="ru-RU" sz="20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28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://ragulina.netfolio.ru/photo/17af7193-ddca-4e92-a43e-c4312697627e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2844" y="3929066"/>
            <a:ext cx="4981134" cy="280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ragulina.netfolio.ru/photo/846654a6-82bc-4e10-9862-648f7550d8ca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214942" y="3929066"/>
            <a:ext cx="375259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ragulina.netfolio.ru/photo/09769ad7-1aa0-4090-a87d-d53670af0800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785786" y="1428736"/>
            <a:ext cx="3286149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ragulina.netfolio.ru/photo/2ba94bdb-1690-421c-97a8-e64d3942e3f0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357686" y="1459990"/>
            <a:ext cx="4286280" cy="241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42976" y="142852"/>
            <a:ext cx="8001024" cy="6494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Девиз педагогической  «мастерской»: </a:t>
            </a:r>
            <a:endParaRPr kumimoji="0" lang="ru-RU" sz="28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Расскажи - и я забуду, </a:t>
            </a: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Покажи - и я запомню, </a:t>
            </a: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Вовлеки - и я пойму!»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1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ринцип</a:t>
            </a:r>
            <a:r>
              <a:rPr kumimoji="0" lang="ru-RU" sz="2800" b="1" i="1" strike="noStrike" normalizeH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деятельности</a:t>
            </a:r>
            <a:r>
              <a:rPr kumimoji="0" lang="ru-RU" sz="2800" b="1" i="1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«Не дари голодному рыбу, а подари ему удочку»</a:t>
            </a:r>
            <a:endParaRPr kumimoji="0" lang="ru-RU" sz="2400" b="1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http://ragulina.netfolio.ru/photo/2a44fae1-c57e-4462-a8d0-07132bd7939d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071538" y="1928802"/>
            <a:ext cx="378621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ragulina.netfolio.ru/photo/8d3fb186-8ba1-473f-9b64-1ee9da1b37ce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929190" y="1857364"/>
            <a:ext cx="378621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144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0"/>
            <a:ext cx="792961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Современный урок</a:t>
            </a:r>
            <a:r>
              <a:rPr kumimoji="0" lang="ru-RU" sz="36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n w="11430"/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200" b="1" i="0" u="none" strike="noStrike" normalizeH="0" baseline="0" dirty="0" smtClean="0">
                <a:ln w="11430"/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высокий уровень мастерства учителя, умело используемый все возможности для развития личности ученика, ее активного умственного роста, глубокого и осмысленного усвоения знаний, формирования нравственных основ. </a:t>
            </a:r>
            <a:endParaRPr kumimoji="0" lang="ru-RU" sz="2200" b="1" i="0" u="none" strike="noStrike" normalizeH="0" baseline="0" dirty="0" smtClean="0">
              <a:ln w="11430"/>
              <a:solidFill>
                <a:srgbClr val="000099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2772" name="Picture 4" descr="http://nneustroeva71.netfolio.ru/photo/768068fa-9f4a-4e17-9a48-0ce57aeb723c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071670" y="2357430"/>
            <a:ext cx="5643602" cy="423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1" cy="4593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770"/>
                <a:gridCol w="2880752"/>
                <a:gridCol w="3024789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Особенности</a:t>
                      </a:r>
                      <a:endParaRPr lang="ru-RU" sz="1900" b="1" i="1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Традиционный</a:t>
                      </a:r>
                    </a:p>
                    <a:p>
                      <a:pPr algn="ctr"/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lang="ru-RU" sz="1900" b="1" i="1" dirty="0" err="1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знаниевый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»</a:t>
                      </a:r>
                      <a:endParaRPr lang="ru-RU" sz="1900" b="1" i="1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b="1" i="1" kern="120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Современный урок</a:t>
                      </a:r>
                    </a:p>
                    <a:p>
                      <a:r>
                        <a:rPr kumimoji="0" lang="ru-RU" sz="1900" b="1" i="1" kern="120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(</a:t>
                      </a:r>
                      <a:r>
                        <a:rPr kumimoji="0" lang="ru-RU" sz="1800" b="1" i="1" kern="120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kumimoji="0" lang="ru-RU" sz="1800" b="1" i="1" kern="1200" dirty="0" err="1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деятельностный</a:t>
                      </a:r>
                      <a:r>
                        <a:rPr kumimoji="0" lang="ru-RU" sz="1800" b="1" i="1" kern="120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»)</a:t>
                      </a:r>
                      <a:endParaRPr lang="ru-RU" sz="1900" b="1" i="1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</a:tr>
              <a:tr h="54388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800" baseline="0" dirty="0" smtClean="0">
                          <a:latin typeface="Georgia" pitchFamily="18" charset="0"/>
                          <a:cs typeface="Times New Roman" pitchFamily="18" charset="0"/>
                        </a:rPr>
                        <a:t> ЗУН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развитие личности</a:t>
                      </a:r>
                      <a:endParaRPr lang="ru-RU" sz="18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37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школа «памяти»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школа «развития»</a:t>
                      </a:r>
                      <a:endParaRPr lang="ru-RU" sz="18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5508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Преобладающий тип и характер взаимоотношений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субъект - объектный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субъект - субъективный</a:t>
                      </a:r>
                    </a:p>
                    <a:p>
                      <a:pPr algn="ctr"/>
                      <a:endParaRPr lang="ru-RU" sz="1800" dirty="0" smtClean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2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Девиз педагога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«Делай, как я!»</a:t>
                      </a:r>
                      <a:endParaRPr lang="ru-RU" sz="1800" b="1" i="1" dirty="0">
                        <a:solidFill>
                          <a:srgbClr val="0000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«Не навреди!»</a:t>
                      </a:r>
                    </a:p>
                  </a:txBody>
                  <a:tcPr/>
                </a:tc>
              </a:tr>
              <a:tr h="77994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Характер и стиль взаимодействия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авторитарность,</a:t>
                      </a:r>
                    </a:p>
                    <a:p>
                      <a:pPr algn="ctr"/>
                      <a:r>
                        <a:rPr lang="ru-RU" sz="1800" dirty="0" err="1" smtClean="0">
                          <a:latin typeface="Georgia" pitchFamily="18" charset="0"/>
                          <a:cs typeface="Times New Roman" pitchFamily="18" charset="0"/>
                        </a:rPr>
                        <a:t>монологичность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демократичность, диалогичность</a:t>
                      </a:r>
                      <a:endParaRPr lang="ru-RU" sz="18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94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Формы организации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фронтальные,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индивидуальные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  <a:cs typeface="Times New Roman" pitchFamily="18" charset="0"/>
                        </a:rPr>
                        <a:t>групповые, коллективные</a:t>
                      </a:r>
                      <a:endParaRPr lang="ru-RU" sz="18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0"/>
            <a:ext cx="8429684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50000"/>
              </a:spcBef>
            </a:pP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Сравнительные  особенности  традиционного  и  современного урока</a:t>
            </a:r>
          </a:p>
          <a:p>
            <a:pPr lvl="0">
              <a:spcBef>
                <a:spcPct val="50000"/>
              </a:spcBef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02998"/>
          <a:ext cx="8858312" cy="5520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3167655"/>
                <a:gridCol w="2976013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Особенности</a:t>
                      </a:r>
                      <a:endParaRPr lang="ru-RU" sz="1900" b="1" i="1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Традиционный</a:t>
                      </a:r>
                    </a:p>
                    <a:p>
                      <a:pPr algn="ctr"/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lang="ru-RU" sz="1900" b="1" i="1" dirty="0" err="1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знаниевый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»</a:t>
                      </a:r>
                      <a:endParaRPr lang="ru-RU" sz="1900" b="1" i="1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b="1" i="1" kern="120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Современный урок</a:t>
                      </a:r>
                    </a:p>
                    <a:p>
                      <a:r>
                        <a:rPr kumimoji="0" lang="ru-RU" sz="1900" b="1" i="1" kern="120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(</a:t>
                      </a:r>
                      <a:r>
                        <a:rPr kumimoji="0" lang="ru-RU" sz="1800" b="1" i="1" kern="120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kumimoji="0" lang="ru-RU" sz="1800" b="1" i="1" kern="1200" dirty="0" err="1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деятельностный</a:t>
                      </a:r>
                      <a:r>
                        <a:rPr kumimoji="0" lang="ru-RU" sz="1800" b="1" i="1" kern="1200" dirty="0" smtClean="0"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»)</a:t>
                      </a:r>
                      <a:endParaRPr lang="ru-RU" sz="1900" b="1" i="1" dirty="0"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</a:tr>
              <a:tr h="68676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Способы усвоения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заучивание,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действия по алгоритму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поисковая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деятельность, рефлексия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403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Функции учителя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носитель информации,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пропагандист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знаний,</a:t>
                      </a:r>
                    </a:p>
                    <a:p>
                      <a:pPr algn="ctr"/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хранитель норм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организатор сотрудничества, консультант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8715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Позиция ученика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отсутствие интереса и мотива к личностному росту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активность, наличие мотивов и интереса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648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Методы обучения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иллюстративно-объяснительные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проблемные,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поисковые,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исследовательские</a:t>
                      </a:r>
                    </a:p>
                  </a:txBody>
                  <a:tcPr/>
                </a:tc>
              </a:tr>
              <a:tr h="6143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Ведущий тип деятельности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репродуктивный,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воспроизводящий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продуктивный,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творческий</a:t>
                      </a:r>
                    </a:p>
                  </a:txBody>
                  <a:tcPr/>
                </a:tc>
              </a:tr>
              <a:tr h="7799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Формула обучения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знания – репродуктивная деятельность</a:t>
                      </a:r>
                      <a:endParaRPr lang="ru-RU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проблемная деятельность – рефлексия знаний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0"/>
            <a:ext cx="8429684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50000"/>
              </a:spcBef>
            </a:pP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Сравнительные  особенности  традиционного  и  современного урока</a:t>
            </a:r>
          </a:p>
          <a:p>
            <a:pPr lvl="0">
              <a:spcBef>
                <a:spcPct val="50000"/>
              </a:spcBef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Системно - </a:t>
            </a:r>
            <a:r>
              <a:rPr kumimoji="0" lang="ru-RU" sz="2800" b="1" i="1" u="none" strike="noStrike" normalizeH="0" baseline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подход </a:t>
            </a:r>
            <a:endParaRPr kumimoji="0" lang="ru-RU" sz="28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метод, при котором</a:t>
            </a:r>
            <a:r>
              <a:rPr kumimoji="0" lang="ru-RU" sz="2200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ученик является активным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субъектом педагогического процесса. </a:t>
            </a:r>
            <a:endParaRPr kumimoji="0" lang="ru-RU" sz="22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2944" y="1357298"/>
            <a:ext cx="8001056" cy="15388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Главная цель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пробудить у ученика интерес к предмету и</a:t>
            </a:r>
            <a:r>
              <a:rPr kumimoji="0" lang="ru-RU" sz="2200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процессу обучения,  развить у него навыки самообразования. </a:t>
            </a:r>
            <a:endParaRPr kumimoji="0" lang="ru-RU" sz="22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0418" name="Picture 2" descr="http://nneustroeva71.netfolio.ru/photo/fa04f73d-204a-4c58-88ec-46c58cd37ee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00100" y="2928934"/>
            <a:ext cx="4000528" cy="3000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0" name="Picture 4" descr="https://xn--j1ahfl.xn--p1ai/data/photoalbums/164644/NmZwHD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072066" y="2928934"/>
            <a:ext cx="3952903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"Единственный путь, ведущий к познанию - это деятельность".</a:t>
            </a:r>
            <a:endParaRPr kumimoji="0" lang="ru-RU" sz="105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(Английский писатель и мыслитель Бернард Шоу)</a:t>
            </a:r>
            <a:endParaRPr kumimoji="0" lang="ru-RU" sz="9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357166"/>
            <a:ext cx="84296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Современные </a:t>
            </a:r>
            <a:r>
              <a:rPr kumimoji="0" lang="ru-RU" sz="40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r>
              <a:rPr kumimoji="0" lang="ru-RU" sz="36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Личностно-ориентированные,</a:t>
            </a:r>
            <a:endParaRPr kumimoji="0" lang="ru-RU" sz="2800" b="1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Предметно-ориентированные,</a:t>
            </a:r>
            <a:endParaRPr kumimoji="0" lang="ru-RU" sz="2800" b="1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none" strike="noStrike" normalizeH="0" baseline="0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ИКТ-технологии</a:t>
            </a:r>
            <a:r>
              <a:rPr kumimoji="0" lang="ru-RU" sz="3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1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none" strike="noStrike" normalizeH="0" baseline="0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sz="32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технологии.</a:t>
            </a:r>
            <a:endParaRPr kumimoji="0" lang="ru-RU" sz="2800" b="1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4819" name="Picture 3" descr="http://ragulina.netfolio.ru/photo/54b016fe-e61a-49c9-b240-3dc4add811cc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000628" y="3286124"/>
            <a:ext cx="4000529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5" descr="http://ragulina.netfolio.ru/photo/d82c0cfd-fc1f-409c-ae49-dbda56fd3035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071538" y="3286124"/>
            <a:ext cx="381002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357166"/>
          <a:ext cx="7858180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7652"/>
                <a:gridCol w="400052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Times New Roman" pitchFamily="18" charset="0"/>
                        </a:rPr>
                        <a:t>Личностно-ориентированные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Предметно-ориентированные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Технология проблемного обучения;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Технология проекта;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Педагогика сотрудничества;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Технология развития критического мышления;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Диалоговые технологии обучения;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Технология эвристического обучения;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Модульная технология;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Технология педагогических «мастерских»;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Исследовательская деятельность учащихся;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Технология коллективной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мыследеятельности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Технология концентрированного обучения;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Технология дифференцированного обучения;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Игровые технологии;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 Интегрированное обучение;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Times New Roman" pitchFamily="18" charset="0"/>
                        </a:rPr>
                        <a:t> Технология постановка цели;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Times New Roman" pitchFamily="18" charset="0"/>
                        </a:rPr>
                        <a:t> Технология полного усвоения материала;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Times New Roman" pitchFamily="18" charset="0"/>
                        </a:rPr>
                        <a:t> Технология педагогического процесса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algn="l"/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PC\AppData\Local\Temp\Rar$DI12.998\DSC01758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643570" y="4714884"/>
            <a:ext cx="3071834" cy="191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00100" y="0"/>
            <a:ext cx="800105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«Внедрение новых образовательных технологий как фактор успешной реализации ФГОС НОО и ФГОС ООО»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повышение  эффективности образовательного процесса через внедрение</a:t>
            </a:r>
            <a:r>
              <a:rPr kumimoji="0" lang="ru-RU" sz="2400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современных</a:t>
            </a:r>
            <a:r>
              <a:rPr kumimoji="0" lang="ru-RU" sz="2400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образовательных технологий. </a:t>
            </a:r>
            <a:endParaRPr kumimoji="0" lang="ru-RU" sz="12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6867" name="Picture 3" descr="http://nneustroeva71.netfolio.ru/photo/b7e2331d-8f7b-43c1-8c73-b7a87b13fc4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6696" r="2901"/>
          <a:stretch>
            <a:fillRect/>
          </a:stretch>
        </p:blipFill>
        <p:spPr bwMode="auto">
          <a:xfrm>
            <a:off x="1071538" y="2643182"/>
            <a:ext cx="3965009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72066" y="2643182"/>
            <a:ext cx="3890069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40" y="5715016"/>
            <a:ext cx="857256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Школа — это мастерская, где формируется мысль подрастающего поколения, надо крепко держать ее в руках, если не хочешь выпустить из рук </a:t>
            </a: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будущее.</a:t>
            </a:r>
            <a:r>
              <a:rPr lang="ru-RU" sz="1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(</a:t>
            </a:r>
            <a:r>
              <a:rPr lang="ru-RU" sz="1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Анри Барбюс)</a:t>
            </a:r>
            <a:endParaRPr lang="ru-RU" sz="16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538" y="142852"/>
            <a:ext cx="778674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Педагогическая мастерская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предполагает</a:t>
            </a:r>
            <a:r>
              <a:rPr kumimoji="0" lang="ru-RU" sz="2400" b="1" i="1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самостоятельную поисковую, исследовательскую, творческую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деятельность учащихся.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 технологии: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создать содержательные и организационные условия для личностного саморазвития учащихся.</a:t>
            </a:r>
            <a:endParaRPr kumimoji="0" lang="ru-RU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Picture 3" descr="F:\2015-2016\физика\ТЕХНОЛОГИЯ МАСТЕРСКИХ\27.04.16. ФОЛ ТЕХНОЛОГИЯ МАСТЕРСКИХ  2 КЛ ОКР МИР\DSCN090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1538" y="3143248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857752" y="2857496"/>
            <a:ext cx="4143404" cy="357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4564</TotalTime>
  <Words>762</Words>
  <Application>Microsoft Office PowerPoint</Application>
  <PresentationFormat>Экран (4:3)</PresentationFormat>
  <Paragraphs>199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Современный  урок –  это…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эмоционального выгорания и поддержка психического здоровья педагогов</dc:title>
  <dc:creator>5psy.ru – первый психологический портал г. Пятигорска</dc:creator>
  <cp:lastModifiedBy>PC</cp:lastModifiedBy>
  <cp:revision>519</cp:revision>
  <dcterms:modified xsi:type="dcterms:W3CDTF">2017-08-28T12:38:42Z</dcterms:modified>
</cp:coreProperties>
</file>