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15"/>
  </p:notesMasterIdLst>
  <p:sldIdLst>
    <p:sldId id="256" r:id="rId2"/>
    <p:sldId id="283" r:id="rId3"/>
    <p:sldId id="285" r:id="rId4"/>
    <p:sldId id="301" r:id="rId5"/>
    <p:sldId id="304" r:id="rId6"/>
    <p:sldId id="305" r:id="rId7"/>
    <p:sldId id="306" r:id="rId8"/>
    <p:sldId id="299" r:id="rId9"/>
    <p:sldId id="269" r:id="rId10"/>
    <p:sldId id="296" r:id="rId11"/>
    <p:sldId id="298" r:id="rId12"/>
    <p:sldId id="286" r:id="rId13"/>
    <p:sldId id="300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  <a:srgbClr val="006600"/>
    <a:srgbClr val="00B000"/>
    <a:srgbClr val="000099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9467" autoAdjust="0"/>
  </p:normalViewPr>
  <p:slideViewPr>
    <p:cSldViewPr>
      <p:cViewPr varScale="1">
        <p:scale>
          <a:sx n="104" d="100"/>
          <a:sy n="104" d="100"/>
        </p:scale>
        <p:origin x="-9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C\Desktop\&#1051;&#1080;&#1089;&#1090;%20Microsoft%20Office%20Excel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AngAx val="1"/>
    </c:view3D>
    <c:sideWall>
      <c:spPr>
        <a:solidFill>
          <a:schemeClr val="accent6">
            <a:lumMod val="20000"/>
            <a:lumOff val="80000"/>
          </a:schemeClr>
        </a:solidFill>
      </c:spPr>
    </c:sideWall>
    <c:backWall>
      <c:spPr>
        <a:solidFill>
          <a:schemeClr val="bg2"/>
        </a:solidFill>
      </c:spPr>
    </c:backWall>
    <c:plotArea>
      <c:layout>
        <c:manualLayout>
          <c:layoutTarget val="inner"/>
          <c:xMode val="edge"/>
          <c:yMode val="edge"/>
          <c:x val="0.48556880814313158"/>
          <c:y val="4.0634920634920808E-2"/>
          <c:w val="0.50582910152634042"/>
          <c:h val="0.94412698412698359"/>
        </c:manualLayout>
      </c:layout>
      <c:bar3DChart>
        <c:barDir val="bar"/>
        <c:grouping val="clustered"/>
        <c:ser>
          <c:idx val="0"/>
          <c:order val="0"/>
          <c:spPr>
            <a:solidFill>
              <a:srgbClr val="C00000"/>
            </a:solidFill>
            <a:ln w="11430" cap="flat" cmpd="sng" algn="ctr">
              <a:solidFill>
                <a:schemeClr val="accent2"/>
              </a:solidFill>
              <a:prstDash val="solid"/>
            </a:ln>
            <a:effectLst>
              <a:outerShdw blurRad="39000" dist="25400" dir="5400000" rotWithShape="0">
                <a:schemeClr val="accent2">
                  <a:shade val="33000"/>
                  <a:alpha val="83000"/>
                </a:schemeClr>
              </a:outerShdw>
            </a:effectLst>
          </c:spPr>
          <c:dLbls>
            <c:dLbl>
              <c:idx val="0"/>
              <c:layout>
                <c:manualLayout>
                  <c:x val="0"/>
                  <c:y val="-7.1111111111111194E-2"/>
                </c:manualLayout>
              </c:layout>
              <c:showVal val="1"/>
            </c:dLbl>
            <c:dLbl>
              <c:idx val="1"/>
              <c:layout>
                <c:manualLayout>
                  <c:x val="1.146945377403737E-2"/>
                  <c:y val="-5.5873015873015984E-2"/>
                </c:manualLayout>
              </c:layout>
              <c:showVal val="1"/>
            </c:dLbl>
            <c:dLbl>
              <c:idx val="2"/>
              <c:layout>
                <c:manualLayout>
                  <c:x val="5.7347268870186789E-3"/>
                  <c:y val="-5.3333333333333663E-2"/>
                </c:manualLayout>
              </c:layout>
              <c:showVal val="1"/>
            </c:dLbl>
            <c:dLbl>
              <c:idx val="3"/>
              <c:layout>
                <c:manualLayout>
                  <c:x val="1.0035772052282647E-2"/>
                  <c:y val="-5.3333333333333663E-2"/>
                </c:manualLayout>
              </c:layout>
              <c:showVal val="1"/>
            </c:dLbl>
            <c:dLbl>
              <c:idx val="4"/>
              <c:layout>
                <c:manualLayout>
                  <c:x val="7.168408608773341E-3"/>
                  <c:y val="-4.8253968253968313E-2"/>
                </c:manualLayout>
              </c:layout>
              <c:showVal val="1"/>
            </c:dLbl>
            <c:txPr>
              <a:bodyPr/>
              <a:lstStyle/>
              <a:p>
                <a:pPr>
                  <a:defRPr sz="1600" b="1">
                    <a:solidFill>
                      <a:srgbClr val="000099"/>
                    </a:solidFill>
                    <a:latin typeface="Georgia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Лист1!$B$4:$B$8</c:f>
              <c:strCache>
                <c:ptCount val="5"/>
                <c:pt idx="0">
                  <c:v>НИЗКАЯ ШКОЛЬНАЯ МОТИВАЦИЯ</c:v>
                </c:pt>
                <c:pt idx="1">
                  <c:v>НЕГАТИВНАЯ ОЦЕНКА СОБСТВЕННОЙ ЭФФЕКТИВНОСТИ</c:v>
                </c:pt>
                <c:pt idx="2">
                  <c:v>ВЫСОКИЙ УРОВЕНЬ ИСТОЩАЕМОСТИ</c:v>
                </c:pt>
                <c:pt idx="3">
                  <c:v>ПОВЫШЕННЫЙ УРОВЕНЬ ТРЕВОЖНОСТИ</c:v>
                </c:pt>
                <c:pt idx="4">
                  <c:v>ВЫСОКИЙ НЕГАТИВИЗМ</c:v>
                </c:pt>
              </c:strCache>
            </c:strRef>
          </c:cat>
          <c:val>
            <c:numRef>
              <c:f>Лист1!$C$4:$C$8</c:f>
              <c:numCache>
                <c:formatCode>0%</c:formatCode>
                <c:ptCount val="5"/>
                <c:pt idx="0">
                  <c:v>0.2</c:v>
                </c:pt>
                <c:pt idx="1">
                  <c:v>0.15000000000000024</c:v>
                </c:pt>
                <c:pt idx="2">
                  <c:v>0.1</c:v>
                </c:pt>
                <c:pt idx="3">
                  <c:v>5.0000000000000114E-2</c:v>
                </c:pt>
                <c:pt idx="4">
                  <c:v>2.0000000000000052E-2</c:v>
                </c:pt>
              </c:numCache>
            </c:numRef>
          </c:val>
        </c:ser>
        <c:dLbls>
          <c:showVal val="1"/>
        </c:dLbls>
        <c:shape val="cylinder"/>
        <c:axId val="63297792"/>
        <c:axId val="65896448"/>
        <c:axId val="0"/>
      </c:bar3DChart>
      <c:catAx>
        <c:axId val="63297792"/>
        <c:scaling>
          <c:orientation val="minMax"/>
        </c:scaling>
        <c:axPos val="l"/>
        <c:majorTickMark val="none"/>
        <c:tickLblPos val="nextTo"/>
        <c:txPr>
          <a:bodyPr/>
          <a:lstStyle/>
          <a:p>
            <a:pPr>
              <a:defRPr sz="1400" b="1">
                <a:solidFill>
                  <a:srgbClr val="000099"/>
                </a:solidFill>
                <a:latin typeface="Georgia" pitchFamily="18" charset="0"/>
              </a:defRPr>
            </a:pPr>
            <a:endParaRPr lang="ru-RU"/>
          </a:p>
        </c:txPr>
        <c:crossAx val="65896448"/>
        <c:crosses val="autoZero"/>
        <c:auto val="1"/>
        <c:lblAlgn val="ctr"/>
        <c:lblOffset val="100"/>
      </c:catAx>
      <c:valAx>
        <c:axId val="65896448"/>
        <c:scaling>
          <c:orientation val="minMax"/>
        </c:scaling>
        <c:delete val="1"/>
        <c:axPos val="b"/>
        <c:numFmt formatCode="0%" sourceLinked="1"/>
        <c:majorTickMark val="none"/>
        <c:tickLblPos val="none"/>
        <c:crossAx val="63297792"/>
        <c:crosses val="autoZero"/>
        <c:crossBetween val="between"/>
      </c:valAx>
    </c:plotArea>
    <c:plotVisOnly val="1"/>
  </c:chart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B8016F3-8FFC-42D8-9418-2B2231654D06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70C6ED1-D13C-44B1-8DF4-B9CF316C08D9}">
      <dgm:prSet/>
      <dgm:spPr>
        <a:ln>
          <a:solidFill>
            <a:srgbClr val="000099"/>
          </a:solidFill>
        </a:ln>
      </dgm:spPr>
      <dgm:t>
        <a:bodyPr/>
        <a:lstStyle/>
        <a:p>
          <a:pPr rtl="0"/>
          <a:r>
            <a:rPr lang="ru-RU" b="1" dirty="0" smtClean="0">
              <a:solidFill>
                <a:srgbClr val="C00000"/>
              </a:solidFill>
              <a:latin typeface="Georgia" pitchFamily="18" charset="0"/>
            </a:rPr>
            <a:t>Словесные</a:t>
          </a:r>
          <a:endParaRPr lang="ru-RU" b="1" dirty="0">
            <a:solidFill>
              <a:srgbClr val="C00000"/>
            </a:solidFill>
            <a:latin typeface="Georgia" pitchFamily="18" charset="0"/>
          </a:endParaRPr>
        </a:p>
      </dgm:t>
    </dgm:pt>
    <dgm:pt modelId="{E36DD905-2307-40FC-8CB3-2E9C790D807A}" type="parTrans" cxnId="{E2A82F27-6B97-40BB-B8D6-952FAAC97FF0}">
      <dgm:prSet/>
      <dgm:spPr/>
      <dgm:t>
        <a:bodyPr/>
        <a:lstStyle/>
        <a:p>
          <a:endParaRPr lang="ru-RU"/>
        </a:p>
      </dgm:t>
    </dgm:pt>
    <dgm:pt modelId="{D8FACC11-9CEC-4C09-9047-8E2B2018F71E}" type="sibTrans" cxnId="{E2A82F27-6B97-40BB-B8D6-952FAAC97FF0}">
      <dgm:prSet/>
      <dgm:spPr/>
      <dgm:t>
        <a:bodyPr/>
        <a:lstStyle/>
        <a:p>
          <a:endParaRPr lang="ru-RU"/>
        </a:p>
      </dgm:t>
    </dgm:pt>
    <dgm:pt modelId="{38C269B9-D66D-4CAF-9204-969000CE0F70}">
      <dgm:prSet/>
      <dgm:spPr>
        <a:ln>
          <a:solidFill>
            <a:srgbClr val="000099"/>
          </a:solidFill>
        </a:ln>
      </dgm:spPr>
      <dgm:t>
        <a:bodyPr/>
        <a:lstStyle/>
        <a:p>
          <a:pPr rtl="0"/>
          <a:r>
            <a:rPr lang="ru-RU" b="1" dirty="0" smtClean="0">
              <a:solidFill>
                <a:srgbClr val="C00000"/>
              </a:solidFill>
              <a:latin typeface="Georgia" pitchFamily="18" charset="0"/>
            </a:rPr>
            <a:t>Поведенческие</a:t>
          </a:r>
          <a:endParaRPr lang="ru-RU" b="1" dirty="0">
            <a:solidFill>
              <a:srgbClr val="C00000"/>
            </a:solidFill>
            <a:latin typeface="Georgia" pitchFamily="18" charset="0"/>
          </a:endParaRPr>
        </a:p>
      </dgm:t>
    </dgm:pt>
    <dgm:pt modelId="{7938D543-4A81-4067-9522-466014A197AF}" type="parTrans" cxnId="{4DCFF324-3456-42F8-B395-9EDD03263FE6}">
      <dgm:prSet/>
      <dgm:spPr/>
      <dgm:t>
        <a:bodyPr/>
        <a:lstStyle/>
        <a:p>
          <a:endParaRPr lang="ru-RU"/>
        </a:p>
      </dgm:t>
    </dgm:pt>
    <dgm:pt modelId="{D3320D08-F669-4CC4-80D0-1A68D5C81DC8}" type="sibTrans" cxnId="{4DCFF324-3456-42F8-B395-9EDD03263FE6}">
      <dgm:prSet/>
      <dgm:spPr/>
      <dgm:t>
        <a:bodyPr/>
        <a:lstStyle/>
        <a:p>
          <a:endParaRPr lang="ru-RU"/>
        </a:p>
      </dgm:t>
    </dgm:pt>
    <dgm:pt modelId="{F79677AE-B1F4-4BC1-A1F4-246435C16799}">
      <dgm:prSet/>
      <dgm:spPr>
        <a:ln>
          <a:solidFill>
            <a:srgbClr val="000099"/>
          </a:solidFill>
        </a:ln>
      </dgm:spPr>
      <dgm:t>
        <a:bodyPr/>
        <a:lstStyle/>
        <a:p>
          <a:pPr rtl="0"/>
          <a:r>
            <a:rPr lang="ru-RU" b="1" dirty="0" smtClean="0">
              <a:solidFill>
                <a:srgbClr val="C00000"/>
              </a:solidFill>
              <a:latin typeface="Georgia" pitchFamily="18" charset="0"/>
            </a:rPr>
            <a:t>Ситуационные</a:t>
          </a:r>
          <a:endParaRPr lang="ru-RU" b="1" dirty="0">
            <a:solidFill>
              <a:srgbClr val="C00000"/>
            </a:solidFill>
            <a:latin typeface="Georgia" pitchFamily="18" charset="0"/>
          </a:endParaRPr>
        </a:p>
      </dgm:t>
    </dgm:pt>
    <dgm:pt modelId="{3D588A40-30D1-4BCC-9D8F-698CC23C47C1}" type="parTrans" cxnId="{C4265488-B3FC-40AD-A4CF-FE28F9949026}">
      <dgm:prSet/>
      <dgm:spPr/>
      <dgm:t>
        <a:bodyPr/>
        <a:lstStyle/>
        <a:p>
          <a:endParaRPr lang="ru-RU"/>
        </a:p>
      </dgm:t>
    </dgm:pt>
    <dgm:pt modelId="{F575511B-DEE2-4728-A009-D4A7B4D2BB29}" type="sibTrans" cxnId="{C4265488-B3FC-40AD-A4CF-FE28F9949026}">
      <dgm:prSet/>
      <dgm:spPr/>
      <dgm:t>
        <a:bodyPr/>
        <a:lstStyle/>
        <a:p>
          <a:endParaRPr lang="ru-RU"/>
        </a:p>
      </dgm:t>
    </dgm:pt>
    <dgm:pt modelId="{2B71066D-E19A-4941-8D82-BF680328218E}" type="pres">
      <dgm:prSet presAssocID="{9B8016F3-8FFC-42D8-9418-2B2231654D06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ru-RU"/>
        </a:p>
      </dgm:t>
    </dgm:pt>
    <dgm:pt modelId="{FC59B07D-4E12-4581-A6A0-17199AB0B5F1}" type="pres">
      <dgm:prSet presAssocID="{9B8016F3-8FFC-42D8-9418-2B2231654D06}" presName="pyramid" presStyleLbl="node1" presStyleIdx="0" presStyleCnt="1"/>
      <dgm:spPr>
        <a:solidFill>
          <a:srgbClr val="00B050"/>
        </a:solidFill>
      </dgm:spPr>
    </dgm:pt>
    <dgm:pt modelId="{376550EC-D497-4473-874E-A22E74ED311C}" type="pres">
      <dgm:prSet presAssocID="{9B8016F3-8FFC-42D8-9418-2B2231654D06}" presName="theList" presStyleCnt="0"/>
      <dgm:spPr/>
    </dgm:pt>
    <dgm:pt modelId="{B782A8DA-AFF8-4452-B7D0-01256BC176C7}" type="pres">
      <dgm:prSet presAssocID="{370C6ED1-D13C-44B1-8DF4-B9CF316C08D9}" presName="aNode" presStyleLbl="fgAcc1" presStyleIdx="0" presStyleCnt="3" custScaleX="19463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50644B2-51E7-4966-87D7-2FD511624DE7}" type="pres">
      <dgm:prSet presAssocID="{370C6ED1-D13C-44B1-8DF4-B9CF316C08D9}" presName="aSpace" presStyleCnt="0"/>
      <dgm:spPr/>
    </dgm:pt>
    <dgm:pt modelId="{1D5F04BE-D2AB-4EF7-95B6-412EF1BF3611}" type="pres">
      <dgm:prSet presAssocID="{38C269B9-D66D-4CAF-9204-969000CE0F70}" presName="aNode" presStyleLbl="fgAcc1" presStyleIdx="1" presStyleCnt="3" custScaleX="19679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FC5FC66-D3BA-43D0-9625-2FD28BA6B484}" type="pres">
      <dgm:prSet presAssocID="{38C269B9-D66D-4CAF-9204-969000CE0F70}" presName="aSpace" presStyleCnt="0"/>
      <dgm:spPr/>
    </dgm:pt>
    <dgm:pt modelId="{15F577C3-FF21-4BAB-BF58-D67A94AA2DAC}" type="pres">
      <dgm:prSet presAssocID="{F79677AE-B1F4-4BC1-A1F4-246435C16799}" presName="aNode" presStyleLbl="fgAcc1" presStyleIdx="2" presStyleCnt="3" custScaleX="195902" custLinFactNeighborX="1154" custLinFactNeighborY="-3208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10D670B-096E-4D99-9D1C-EB149F6A1B65}" type="pres">
      <dgm:prSet presAssocID="{F79677AE-B1F4-4BC1-A1F4-246435C16799}" presName="aSpace" presStyleCnt="0"/>
      <dgm:spPr/>
    </dgm:pt>
  </dgm:ptLst>
  <dgm:cxnLst>
    <dgm:cxn modelId="{C1CF5D53-08E7-4C5B-BE01-FBFDB48DA0AC}" type="presOf" srcId="{9B8016F3-8FFC-42D8-9418-2B2231654D06}" destId="{2B71066D-E19A-4941-8D82-BF680328218E}" srcOrd="0" destOrd="0" presId="urn:microsoft.com/office/officeart/2005/8/layout/pyramid2"/>
    <dgm:cxn modelId="{613D5F4D-97BE-4D48-8ADC-A96D1139D6BD}" type="presOf" srcId="{370C6ED1-D13C-44B1-8DF4-B9CF316C08D9}" destId="{B782A8DA-AFF8-4452-B7D0-01256BC176C7}" srcOrd="0" destOrd="0" presId="urn:microsoft.com/office/officeart/2005/8/layout/pyramid2"/>
    <dgm:cxn modelId="{5367C111-27E0-48C2-9336-266997881BD4}" type="presOf" srcId="{F79677AE-B1F4-4BC1-A1F4-246435C16799}" destId="{15F577C3-FF21-4BAB-BF58-D67A94AA2DAC}" srcOrd="0" destOrd="0" presId="urn:microsoft.com/office/officeart/2005/8/layout/pyramid2"/>
    <dgm:cxn modelId="{4DCFF324-3456-42F8-B395-9EDD03263FE6}" srcId="{9B8016F3-8FFC-42D8-9418-2B2231654D06}" destId="{38C269B9-D66D-4CAF-9204-969000CE0F70}" srcOrd="1" destOrd="0" parTransId="{7938D543-4A81-4067-9522-466014A197AF}" sibTransId="{D3320D08-F669-4CC4-80D0-1A68D5C81DC8}"/>
    <dgm:cxn modelId="{C4265488-B3FC-40AD-A4CF-FE28F9949026}" srcId="{9B8016F3-8FFC-42D8-9418-2B2231654D06}" destId="{F79677AE-B1F4-4BC1-A1F4-246435C16799}" srcOrd="2" destOrd="0" parTransId="{3D588A40-30D1-4BCC-9D8F-698CC23C47C1}" sibTransId="{F575511B-DEE2-4728-A009-D4A7B4D2BB29}"/>
    <dgm:cxn modelId="{E2A82F27-6B97-40BB-B8D6-952FAAC97FF0}" srcId="{9B8016F3-8FFC-42D8-9418-2B2231654D06}" destId="{370C6ED1-D13C-44B1-8DF4-B9CF316C08D9}" srcOrd="0" destOrd="0" parTransId="{E36DD905-2307-40FC-8CB3-2E9C790D807A}" sibTransId="{D8FACC11-9CEC-4C09-9047-8E2B2018F71E}"/>
    <dgm:cxn modelId="{9716B846-D4F0-450A-A751-A5BFF5D221B3}" type="presOf" srcId="{38C269B9-D66D-4CAF-9204-969000CE0F70}" destId="{1D5F04BE-D2AB-4EF7-95B6-412EF1BF3611}" srcOrd="0" destOrd="0" presId="urn:microsoft.com/office/officeart/2005/8/layout/pyramid2"/>
    <dgm:cxn modelId="{6CDF66DA-595A-4003-9CB2-C55BFA4A04F3}" type="presParOf" srcId="{2B71066D-E19A-4941-8D82-BF680328218E}" destId="{FC59B07D-4E12-4581-A6A0-17199AB0B5F1}" srcOrd="0" destOrd="0" presId="urn:microsoft.com/office/officeart/2005/8/layout/pyramid2"/>
    <dgm:cxn modelId="{44854B67-FB3F-4318-9C1F-E229BF79B444}" type="presParOf" srcId="{2B71066D-E19A-4941-8D82-BF680328218E}" destId="{376550EC-D497-4473-874E-A22E74ED311C}" srcOrd="1" destOrd="0" presId="urn:microsoft.com/office/officeart/2005/8/layout/pyramid2"/>
    <dgm:cxn modelId="{C85B5E55-173B-4275-8C20-9C6F78199FE5}" type="presParOf" srcId="{376550EC-D497-4473-874E-A22E74ED311C}" destId="{B782A8DA-AFF8-4452-B7D0-01256BC176C7}" srcOrd="0" destOrd="0" presId="urn:microsoft.com/office/officeart/2005/8/layout/pyramid2"/>
    <dgm:cxn modelId="{4257AD4F-A557-43CB-BD39-9A9A9DEEF7EA}" type="presParOf" srcId="{376550EC-D497-4473-874E-A22E74ED311C}" destId="{450644B2-51E7-4966-87D7-2FD511624DE7}" srcOrd="1" destOrd="0" presId="urn:microsoft.com/office/officeart/2005/8/layout/pyramid2"/>
    <dgm:cxn modelId="{73B1A711-9285-454A-906C-562E2B4B32B1}" type="presParOf" srcId="{376550EC-D497-4473-874E-A22E74ED311C}" destId="{1D5F04BE-D2AB-4EF7-95B6-412EF1BF3611}" srcOrd="2" destOrd="0" presId="urn:microsoft.com/office/officeart/2005/8/layout/pyramid2"/>
    <dgm:cxn modelId="{BD015C9E-F594-48A7-A56D-3CB32E76469D}" type="presParOf" srcId="{376550EC-D497-4473-874E-A22E74ED311C}" destId="{5FC5FC66-D3BA-43D0-9625-2FD28BA6B484}" srcOrd="3" destOrd="0" presId="urn:microsoft.com/office/officeart/2005/8/layout/pyramid2"/>
    <dgm:cxn modelId="{8BAC387A-5E62-4ED4-B4F9-9AF55A4E5664}" type="presParOf" srcId="{376550EC-D497-4473-874E-A22E74ED311C}" destId="{15F577C3-FF21-4BAB-BF58-D67A94AA2DAC}" srcOrd="4" destOrd="0" presId="urn:microsoft.com/office/officeart/2005/8/layout/pyramid2"/>
    <dgm:cxn modelId="{F8E07545-64A8-4D8A-A98F-ED6FCB5B0621}" type="presParOf" srcId="{376550EC-D497-4473-874E-A22E74ED311C}" destId="{610D670B-096E-4D99-9D1C-EB149F6A1B65}" srcOrd="5" destOrd="0" presId="urn:microsoft.com/office/officeart/2005/8/layout/pyramid2"/>
  </dgm:cxnLst>
  <dgm:bg>
    <a:solidFill>
      <a:srgbClr val="FBEEC9"/>
    </a:solidFill>
  </dgm:bg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C59B07D-4E12-4581-A6A0-17199AB0B5F1}">
      <dsp:nvSpPr>
        <dsp:cNvPr id="0" name=""/>
        <dsp:cNvSpPr/>
      </dsp:nvSpPr>
      <dsp:spPr>
        <a:xfrm>
          <a:off x="500602" y="0"/>
          <a:ext cx="5072097" cy="5072097"/>
        </a:xfrm>
        <a:prstGeom prst="triangle">
          <a:avLst/>
        </a:prstGeom>
        <a:solidFill>
          <a:srgbClr val="00B050"/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782A8DA-AFF8-4452-B7D0-01256BC176C7}">
      <dsp:nvSpPr>
        <dsp:cNvPr id="0" name=""/>
        <dsp:cNvSpPr/>
      </dsp:nvSpPr>
      <dsp:spPr>
        <a:xfrm>
          <a:off x="1476723" y="509934"/>
          <a:ext cx="6416718" cy="120066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rgbClr val="000099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lvl="0" algn="ctr" defTabSz="2089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700" b="1" kern="1200" dirty="0" smtClean="0">
              <a:solidFill>
                <a:srgbClr val="C00000"/>
              </a:solidFill>
              <a:latin typeface="Georgia" pitchFamily="18" charset="0"/>
            </a:rPr>
            <a:t>Словесные</a:t>
          </a:r>
          <a:endParaRPr lang="ru-RU" sz="4700" b="1" kern="1200" dirty="0">
            <a:solidFill>
              <a:srgbClr val="C00000"/>
            </a:solidFill>
            <a:latin typeface="Georgia" pitchFamily="18" charset="0"/>
          </a:endParaRPr>
        </a:p>
      </dsp:txBody>
      <dsp:txXfrm>
        <a:off x="1476723" y="509934"/>
        <a:ext cx="6416718" cy="1200660"/>
      </dsp:txXfrm>
    </dsp:sp>
    <dsp:sp modelId="{1D5F04BE-D2AB-4EF7-95B6-412EF1BF3611}">
      <dsp:nvSpPr>
        <dsp:cNvPr id="0" name=""/>
        <dsp:cNvSpPr/>
      </dsp:nvSpPr>
      <dsp:spPr>
        <a:xfrm>
          <a:off x="1441084" y="1860677"/>
          <a:ext cx="6487996" cy="120066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rgbClr val="000099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lvl="0" algn="ctr" defTabSz="2089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700" b="1" kern="1200" dirty="0" smtClean="0">
              <a:solidFill>
                <a:srgbClr val="C00000"/>
              </a:solidFill>
              <a:latin typeface="Georgia" pitchFamily="18" charset="0"/>
            </a:rPr>
            <a:t>Поведенческие</a:t>
          </a:r>
          <a:endParaRPr lang="ru-RU" sz="4700" b="1" kern="1200" dirty="0">
            <a:solidFill>
              <a:srgbClr val="C00000"/>
            </a:solidFill>
            <a:latin typeface="Georgia" pitchFamily="18" charset="0"/>
          </a:endParaRPr>
        </a:p>
      </dsp:txBody>
      <dsp:txXfrm>
        <a:off x="1441084" y="1860677"/>
        <a:ext cx="6487996" cy="1200660"/>
      </dsp:txXfrm>
    </dsp:sp>
    <dsp:sp modelId="{15F577C3-FF21-4BAB-BF58-D67A94AA2DAC}">
      <dsp:nvSpPr>
        <dsp:cNvPr id="0" name=""/>
        <dsp:cNvSpPr/>
      </dsp:nvSpPr>
      <dsp:spPr>
        <a:xfrm>
          <a:off x="1493818" y="3163268"/>
          <a:ext cx="6458621" cy="120066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rgbClr val="000099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5260" tIns="175260" rIns="175260" bIns="175260" numCol="1" spcCol="1270" anchor="ctr" anchorCtr="0">
          <a:noAutofit/>
        </a:bodyPr>
        <a:lstStyle/>
        <a:p>
          <a:pPr lvl="0" algn="ctr" defTabSz="2044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600" b="1" kern="1200" dirty="0" smtClean="0">
              <a:solidFill>
                <a:srgbClr val="C00000"/>
              </a:solidFill>
              <a:latin typeface="Georgia" pitchFamily="18" charset="0"/>
            </a:rPr>
            <a:t>Ситуационные</a:t>
          </a:r>
          <a:endParaRPr lang="ru-RU" sz="4600" b="1" kern="1200" dirty="0">
            <a:solidFill>
              <a:srgbClr val="C00000"/>
            </a:solidFill>
            <a:latin typeface="Georgia" pitchFamily="18" charset="0"/>
          </a:endParaRPr>
        </a:p>
      </dsp:txBody>
      <dsp:txXfrm>
        <a:off x="1493818" y="3163268"/>
        <a:ext cx="6458621" cy="12006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1BA0FE-E373-4236-B46B-AD88DD4247A2}" type="datetimeFigureOut">
              <a:rPr lang="ru-RU" smtClean="0"/>
              <a:pPr/>
              <a:t>14.02.2016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DFE668-2C15-44E5-B1B5-28DF8A5FEBB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9483461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41270-D99C-4FB3-911B-6493999F50CF}" type="datetimeFigureOut">
              <a:rPr lang="ru-RU" smtClean="0"/>
              <a:pPr/>
              <a:t>14.02.2016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3063832-6FF3-49FB-8D5D-003E39C70C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41270-D99C-4FB3-911B-6493999F50CF}" type="datetimeFigureOut">
              <a:rPr lang="ru-RU" smtClean="0"/>
              <a:pPr/>
              <a:t>14.02.2016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63832-6FF3-49FB-8D5D-003E39C70C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41270-D99C-4FB3-911B-6493999F50CF}" type="datetimeFigureOut">
              <a:rPr lang="ru-RU" smtClean="0"/>
              <a:pPr/>
              <a:t>14.02.2016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63832-6FF3-49FB-8D5D-003E39C70C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41270-D99C-4FB3-911B-6493999F50CF}" type="datetimeFigureOut">
              <a:rPr lang="ru-RU" smtClean="0"/>
              <a:pPr/>
              <a:t>14.02.2016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3063832-6FF3-49FB-8D5D-003E39C70C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41270-D99C-4FB3-911B-6493999F50CF}" type="datetimeFigureOut">
              <a:rPr lang="ru-RU" smtClean="0"/>
              <a:pPr/>
              <a:t>14.02.2016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63832-6FF3-49FB-8D5D-003E39C70CF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41270-D99C-4FB3-911B-6493999F50CF}" type="datetimeFigureOut">
              <a:rPr lang="ru-RU" smtClean="0"/>
              <a:pPr/>
              <a:t>14.02.2016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63832-6FF3-49FB-8D5D-003E39C70C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41270-D99C-4FB3-911B-6493999F50CF}" type="datetimeFigureOut">
              <a:rPr lang="ru-RU" smtClean="0"/>
              <a:pPr/>
              <a:t>14.02.2016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A3063832-6FF3-49FB-8D5D-003E39C70CF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41270-D99C-4FB3-911B-6493999F50CF}" type="datetimeFigureOut">
              <a:rPr lang="ru-RU" smtClean="0"/>
              <a:pPr/>
              <a:t>14.02.2016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63832-6FF3-49FB-8D5D-003E39C70C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41270-D99C-4FB3-911B-6493999F50CF}" type="datetimeFigureOut">
              <a:rPr lang="ru-RU" smtClean="0"/>
              <a:pPr/>
              <a:t>14.02.2016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63832-6FF3-49FB-8D5D-003E39C70C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41270-D99C-4FB3-911B-6493999F50CF}" type="datetimeFigureOut">
              <a:rPr lang="ru-RU" smtClean="0"/>
              <a:pPr/>
              <a:t>14.02.2016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63832-6FF3-49FB-8D5D-003E39C70C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41270-D99C-4FB3-911B-6493999F50CF}" type="datetimeFigureOut">
              <a:rPr lang="ru-RU" smtClean="0"/>
              <a:pPr/>
              <a:t>14.02.2016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63832-6FF3-49FB-8D5D-003E39C70CF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6C41270-D99C-4FB3-911B-6493999F50CF}" type="datetimeFigureOut">
              <a:rPr lang="ru-RU" smtClean="0"/>
              <a:pPr/>
              <a:t>14.02.2016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3063832-6FF3-49FB-8D5D-003E39C70CF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diagramLayout" Target="../diagrams/layout1.xml"/><Relationship Id="rId7" Type="http://schemas.openxmlformats.org/officeDocument/2006/relationships/image" Target="../media/image9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282" y="1071546"/>
            <a:ext cx="8715436" cy="285752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Georgia" pitchFamily="18" charset="0"/>
              </a:rPr>
              <a:t>ПСИХОЛОГИЧЕСКОЕ   ЗДОРОВЬЕ РЕБЕНКА– </a:t>
            </a:r>
            <a:br>
              <a:rPr lang="ru-RU" b="1" dirty="0" smtClean="0">
                <a:solidFill>
                  <a:srgbClr val="C00000"/>
                </a:solidFill>
                <a:latin typeface="Georgia" pitchFamily="18" charset="0"/>
              </a:rPr>
            </a:br>
            <a:r>
              <a:rPr lang="ru-RU" b="1" dirty="0" smtClean="0">
                <a:solidFill>
                  <a:srgbClr val="C00000"/>
                </a:solidFill>
                <a:latin typeface="Georgia" pitchFamily="18" charset="0"/>
              </a:rPr>
              <a:t>УСЛОВИЕ   ДЛЯ   УСПЕШНОГО ОБУЧЕНИЯ   И   РАЗВИТИЯ</a:t>
            </a:r>
            <a:br>
              <a:rPr lang="ru-RU" b="1" dirty="0" smtClean="0">
                <a:solidFill>
                  <a:srgbClr val="C00000"/>
                </a:solidFill>
                <a:latin typeface="Georgia" pitchFamily="18" charset="0"/>
              </a:rPr>
            </a:br>
            <a:r>
              <a:rPr lang="ru-RU" b="1" dirty="0" smtClean="0">
                <a:solidFill>
                  <a:srgbClr val="C00000"/>
                </a:solidFill>
                <a:latin typeface="Georgia" pitchFamily="18" charset="0"/>
              </a:rPr>
              <a:t/>
            </a:r>
            <a:br>
              <a:rPr lang="ru-RU" b="1" dirty="0" smtClean="0">
                <a:solidFill>
                  <a:srgbClr val="C00000"/>
                </a:solidFill>
                <a:latin typeface="Georgia" pitchFamily="18" charset="0"/>
              </a:rPr>
            </a:br>
            <a:r>
              <a:rPr lang="ru-RU" sz="1600" b="1" dirty="0" smtClean="0">
                <a:solidFill>
                  <a:srgbClr val="003300"/>
                </a:solidFill>
                <a:latin typeface="Georgia" pitchFamily="18" charset="0"/>
              </a:rPr>
              <a:t>(ПРОФИЛАКТИКА  ПОДРОСТКОВОГО  СУИЦИДА)</a:t>
            </a:r>
            <a:endParaRPr lang="ru-RU" b="1" dirty="0">
              <a:solidFill>
                <a:srgbClr val="003300"/>
              </a:solidFill>
              <a:latin typeface="Georgia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071802" y="4929198"/>
            <a:ext cx="5781934" cy="873814"/>
          </a:xfrm>
        </p:spPr>
        <p:txBody>
          <a:bodyPr>
            <a:normAutofit/>
          </a:bodyPr>
          <a:lstStyle/>
          <a:p>
            <a:pPr algn="r"/>
            <a:r>
              <a:rPr lang="ru-RU" sz="1800" b="1" i="1" dirty="0" smtClean="0">
                <a:solidFill>
                  <a:srgbClr val="000099"/>
                </a:solidFill>
                <a:latin typeface="Georgia" pitchFamily="18" charset="0"/>
              </a:rPr>
              <a:t>Я жить хочу, чтоб мыслить и страдать.</a:t>
            </a:r>
          </a:p>
          <a:p>
            <a:pPr algn="r"/>
            <a:r>
              <a:rPr lang="ru-RU" sz="1300" b="1" dirty="0" smtClean="0">
                <a:solidFill>
                  <a:srgbClr val="000099"/>
                </a:solidFill>
                <a:latin typeface="Georgia" pitchFamily="18" charset="0"/>
              </a:rPr>
              <a:t>Пушкин А. С.</a:t>
            </a:r>
            <a:r>
              <a:rPr lang="ru-RU" sz="1300" u="sng" dirty="0" smtClean="0"/>
              <a:t/>
            </a:r>
            <a:br>
              <a:rPr lang="ru-RU" sz="1300" u="sng" dirty="0" smtClean="0"/>
            </a:br>
            <a:endParaRPr lang="ru-RU" sz="1300" dirty="0" smtClean="0"/>
          </a:p>
        </p:txBody>
      </p:sp>
      <p:pic>
        <p:nvPicPr>
          <p:cNvPr id="1026" name="Picture 2" descr="C:\Users\PC\Desktop\ps_e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86710" y="-7195"/>
            <a:ext cx="1231255" cy="129305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/>
          <p:cNvSpPr txBox="1"/>
          <p:nvPr/>
        </p:nvSpPr>
        <p:spPr>
          <a:xfrm>
            <a:off x="3643306" y="5929330"/>
            <a:ext cx="514353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000" b="1" dirty="0" smtClean="0">
                <a:solidFill>
                  <a:srgbClr val="003300"/>
                </a:solidFill>
                <a:latin typeface="Georgia" pitchFamily="18" charset="0"/>
              </a:rPr>
              <a:t>ПЕДАГОГ-ПСИХОЛОГ РАГУЛИНА Л.Д.</a:t>
            </a:r>
            <a:endParaRPr lang="ru-RU" sz="1000" b="1" dirty="0">
              <a:solidFill>
                <a:srgbClr val="003300"/>
              </a:solidFill>
              <a:latin typeface="Georgia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57224" y="142852"/>
            <a:ext cx="70009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00" b="1" dirty="0" smtClean="0">
                <a:solidFill>
                  <a:srgbClr val="003300"/>
                </a:solidFill>
                <a:latin typeface="Georgia" pitchFamily="18" charset="0"/>
              </a:rPr>
              <a:t>НОВОСИБИРСКАЯ ОБЛАСТЬ </a:t>
            </a:r>
          </a:p>
          <a:p>
            <a:pPr algn="ctr"/>
            <a:r>
              <a:rPr lang="ru-RU" sz="900" b="1" dirty="0" smtClean="0">
                <a:solidFill>
                  <a:srgbClr val="003300"/>
                </a:solidFill>
                <a:latin typeface="Georgia" pitchFamily="18" charset="0"/>
              </a:rPr>
              <a:t>МБОУ  ТОГУЧИНСКОГО  РАЙОНА «КИИКСКАЯ СРЕДНЯЯ ШКОЛА»</a:t>
            </a:r>
            <a:endParaRPr lang="ru-RU" sz="900" b="1" dirty="0">
              <a:solidFill>
                <a:srgbClr val="003300"/>
              </a:solidFill>
              <a:latin typeface="Georgia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35692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14290"/>
            <a:ext cx="8686800" cy="838200"/>
          </a:xfrm>
        </p:spPr>
        <p:txBody>
          <a:bodyPr>
            <a:normAutofit fontScale="90000"/>
          </a:bodyPr>
          <a:lstStyle/>
          <a:p>
            <a:r>
              <a:rPr lang="ru-RU" b="1" dirty="0" err="1" smtClean="0">
                <a:solidFill>
                  <a:srgbClr val="000099"/>
                </a:solidFill>
                <a:latin typeface="Georgia" pitchFamily="18" charset="0"/>
                <a:ea typeface="Calibri"/>
                <a:cs typeface="Times New Roman"/>
              </a:rPr>
              <a:t>ПрАВИЛА</a:t>
            </a:r>
            <a:r>
              <a:rPr lang="ru-RU" b="1" dirty="0" smtClean="0">
                <a:solidFill>
                  <a:srgbClr val="000099"/>
                </a:solidFill>
                <a:latin typeface="Georgia" pitchFamily="18" charset="0"/>
                <a:ea typeface="Calibri"/>
                <a:cs typeface="Times New Roman"/>
              </a:rPr>
              <a:t> ПОВЕДЕНИЯ С РЕБЕНКОМ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2844" y="1214438"/>
          <a:ext cx="8786874" cy="53578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36041"/>
                <a:gridCol w="3368313"/>
                <a:gridCol w="2782520"/>
              </a:tblGrid>
              <a:tr h="835236">
                <a:tc>
                  <a:txBody>
                    <a:bodyPr/>
                    <a:lstStyle/>
                    <a:p>
                      <a:pPr algn="ctr">
                        <a:lnSpc>
                          <a:spcPts val="146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/>
                          <a:ea typeface="Arial"/>
                        </a:rPr>
                        <a:t>ЕСЛИ ВЫ СЛЫШИТЕ</a:t>
                      </a:r>
                      <a:endParaRPr lang="ru-RU" sz="1050" b="1" dirty="0">
                        <a:solidFill>
                          <a:schemeClr val="tx1"/>
                        </a:solidFill>
                        <a:latin typeface="Arial"/>
                        <a:ea typeface="Arial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6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/>
                          <a:ea typeface="Arial"/>
                        </a:rPr>
                        <a:t>ОБЯЗАТЕЛЬНО</a:t>
                      </a:r>
                      <a:r>
                        <a:rPr lang="ru-RU" sz="1800" b="1" baseline="0" dirty="0" smtClean="0">
                          <a:solidFill>
                            <a:schemeClr val="tx1"/>
                          </a:solidFill>
                          <a:latin typeface="Times New Roman"/>
                          <a:ea typeface="Arial"/>
                        </a:rPr>
                        <a:t> СКАЖИТЕ</a:t>
                      </a:r>
                      <a:endParaRPr lang="ru-RU" sz="1050" b="1" dirty="0">
                        <a:solidFill>
                          <a:schemeClr val="tx1"/>
                        </a:solidFill>
                        <a:latin typeface="Arial"/>
                        <a:ea typeface="Arial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6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/>
                          <a:ea typeface="Arial"/>
                        </a:rPr>
                        <a:t>НЕ</a:t>
                      </a:r>
                      <a:r>
                        <a:rPr lang="ru-RU" sz="1800" b="1" baseline="0" dirty="0" smtClean="0">
                          <a:solidFill>
                            <a:schemeClr val="tx1"/>
                          </a:solidFill>
                          <a:latin typeface="Times New Roman"/>
                          <a:ea typeface="Arial"/>
                        </a:rPr>
                        <a:t> ГОВОРИТЕ</a:t>
                      </a:r>
                      <a:endParaRPr lang="ru-RU" sz="1050" b="1" dirty="0">
                        <a:solidFill>
                          <a:schemeClr val="tx1"/>
                        </a:solidFill>
                        <a:latin typeface="Arial"/>
                        <a:ea typeface="Arial"/>
                      </a:endParaRPr>
                    </a:p>
                  </a:txBody>
                  <a:tcPr marL="28575" marR="28575" marT="28575" marB="28575" anchor="ctr"/>
                </a:tc>
              </a:tr>
              <a:tr h="1261741">
                <a:tc>
                  <a:txBody>
                    <a:bodyPr/>
                    <a:lstStyle/>
                    <a:p>
                      <a:pPr>
                        <a:lnSpc>
                          <a:spcPts val="146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latin typeface="Times New Roman"/>
                          <a:ea typeface="Arial"/>
                        </a:rPr>
                        <a:t>«Вы не </a:t>
                      </a:r>
                      <a:r>
                        <a:rPr lang="ru-RU" sz="2000" b="0" dirty="0" smtClean="0">
                          <a:latin typeface="Times New Roman"/>
                          <a:ea typeface="Arial"/>
                        </a:rPr>
                        <a:t>понимаете </a:t>
                      </a:r>
                      <a:r>
                        <a:rPr lang="ru-RU" sz="2000" b="0" dirty="0">
                          <a:latin typeface="Times New Roman"/>
                          <a:ea typeface="Arial"/>
                        </a:rPr>
                        <a:t>меня!»</a:t>
                      </a:r>
                      <a:endParaRPr lang="ru-RU" sz="1100" b="0" dirty="0">
                        <a:latin typeface="Arial"/>
                        <a:ea typeface="Arial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6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latin typeface="Times New Roman"/>
                          <a:ea typeface="Arial"/>
                        </a:rPr>
                        <a:t>«Расскажи мне, как ты себя чувствуешь</a:t>
                      </a:r>
                      <a:r>
                        <a:rPr lang="ru-RU" sz="2000" b="0" dirty="0" smtClean="0">
                          <a:latin typeface="Times New Roman"/>
                          <a:ea typeface="Arial"/>
                        </a:rPr>
                        <a:t>. </a:t>
                      </a:r>
                    </a:p>
                    <a:p>
                      <a:pPr>
                        <a:lnSpc>
                          <a:spcPts val="1460"/>
                        </a:lnSpc>
                        <a:spcAft>
                          <a:spcPts val="0"/>
                        </a:spcAft>
                      </a:pPr>
                      <a:endParaRPr lang="ru-RU" sz="2000" b="0" dirty="0" smtClean="0">
                        <a:latin typeface="Times New Roman"/>
                        <a:ea typeface="Arial"/>
                      </a:endParaRPr>
                    </a:p>
                    <a:p>
                      <a:pPr>
                        <a:lnSpc>
                          <a:spcPts val="146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latin typeface="Times New Roman"/>
                          <a:ea typeface="Arial"/>
                        </a:rPr>
                        <a:t>Я</a:t>
                      </a:r>
                      <a:r>
                        <a:rPr lang="ru-RU" sz="2000" b="0" dirty="0">
                          <a:latin typeface="Times New Roman"/>
                          <a:ea typeface="Arial"/>
                        </a:rPr>
                        <a:t> действительно хочу знать и постараюсь понять тебя» </a:t>
                      </a:r>
                      <a:endParaRPr lang="ru-RU" sz="1100" b="0" dirty="0">
                        <a:latin typeface="Arial"/>
                        <a:ea typeface="Arial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6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latin typeface="Times New Roman"/>
                          <a:ea typeface="Arial"/>
                        </a:rPr>
                        <a:t>«Кто может понять молодежь в наши дни!»</a:t>
                      </a:r>
                      <a:endParaRPr lang="ru-RU" sz="1100" b="0" dirty="0">
                        <a:latin typeface="Arial"/>
                        <a:ea typeface="Arial"/>
                      </a:endParaRPr>
                    </a:p>
                  </a:txBody>
                  <a:tcPr marL="28575" marR="28575" marT="28575" marB="28575" anchor="ctr"/>
                </a:tc>
              </a:tr>
              <a:tr h="1844958">
                <a:tc>
                  <a:txBody>
                    <a:bodyPr/>
                    <a:lstStyle/>
                    <a:p>
                      <a:pPr>
                        <a:lnSpc>
                          <a:spcPts val="1460"/>
                        </a:lnSpc>
                        <a:spcAft>
                          <a:spcPts val="0"/>
                        </a:spcAft>
                      </a:pPr>
                      <a:r>
                        <a:rPr lang="ru-RU" sz="2000" b="0">
                          <a:latin typeface="Times New Roman"/>
                          <a:ea typeface="Arial"/>
                        </a:rPr>
                        <a:t>«Я совершил ужасный поступок»</a:t>
                      </a:r>
                      <a:endParaRPr lang="ru-RU" sz="1100" b="0">
                        <a:latin typeface="Arial"/>
                        <a:ea typeface="Arial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6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latin typeface="Times New Roman"/>
                          <a:ea typeface="Arial"/>
                        </a:rPr>
                        <a:t>«Давай сядем и поговорим об этом»</a:t>
                      </a:r>
                      <a:endParaRPr lang="ru-RU" sz="1100" b="0" dirty="0">
                        <a:latin typeface="Arial"/>
                        <a:ea typeface="Arial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6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latin typeface="Times New Roman"/>
                          <a:ea typeface="Arial"/>
                        </a:rPr>
                        <a:t>«Что посеешь, то и пожнешь!»</a:t>
                      </a:r>
                      <a:endParaRPr lang="ru-RU" sz="1100" b="0" dirty="0">
                        <a:latin typeface="Arial"/>
                        <a:ea typeface="Arial"/>
                      </a:endParaRPr>
                    </a:p>
                  </a:txBody>
                  <a:tcPr marL="28575" marR="28575" marT="28575" marB="28575" anchor="ctr"/>
                </a:tc>
              </a:tr>
              <a:tr h="1415899">
                <a:tc>
                  <a:txBody>
                    <a:bodyPr/>
                    <a:lstStyle/>
                    <a:p>
                      <a:pPr>
                        <a:lnSpc>
                          <a:spcPts val="1460"/>
                        </a:lnSpc>
                        <a:spcAft>
                          <a:spcPts val="0"/>
                        </a:spcAft>
                      </a:pPr>
                      <a:r>
                        <a:rPr lang="ru-RU" sz="2000" b="0">
                          <a:latin typeface="Times New Roman"/>
                          <a:ea typeface="Arial"/>
                        </a:rPr>
                        <a:t>«А если у меня не получится…»</a:t>
                      </a:r>
                      <a:endParaRPr lang="ru-RU" sz="1100" b="0">
                        <a:latin typeface="Arial"/>
                        <a:ea typeface="Arial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60"/>
                        </a:lnSpc>
                        <a:spcAft>
                          <a:spcPts val="0"/>
                        </a:spcAft>
                      </a:pPr>
                      <a:r>
                        <a:rPr lang="ru-RU" sz="2000" b="0">
                          <a:latin typeface="Times New Roman"/>
                          <a:ea typeface="Arial"/>
                        </a:rPr>
                        <a:t>«Если не получится, я буду знать, что ты сделал все возможное»</a:t>
                      </a:r>
                      <a:endParaRPr lang="ru-RU" sz="1100" b="0">
                        <a:latin typeface="Arial"/>
                        <a:ea typeface="Arial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6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latin typeface="Times New Roman"/>
                          <a:ea typeface="Arial"/>
                        </a:rPr>
                        <a:t>«Если не получится – значит, ты недостаточно старался!»</a:t>
                      </a:r>
                      <a:endParaRPr lang="ru-RU" sz="1100" b="0" dirty="0">
                        <a:latin typeface="Arial"/>
                        <a:ea typeface="Arial"/>
                      </a:endParaRPr>
                    </a:p>
                  </a:txBody>
                  <a:tcPr marL="28575" marR="28575" marT="28575" marB="28575" anchor="ctr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662873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357166"/>
            <a:ext cx="6472222" cy="500066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rgbClr val="000099"/>
                </a:solidFill>
                <a:latin typeface="Georgia" pitchFamily="18" charset="0"/>
              </a:rPr>
              <a:t>Родителям </a:t>
            </a:r>
            <a:r>
              <a:rPr lang="ru-RU" sz="2400" dirty="0" smtClean="0">
                <a:solidFill>
                  <a:srgbClr val="000099"/>
                </a:solidFill>
                <a:latin typeface="Georgia" pitchFamily="18" charset="0"/>
              </a:rPr>
              <a:t> </a:t>
            </a:r>
            <a:r>
              <a:rPr lang="ru-RU" sz="2400" b="1" dirty="0" smtClean="0">
                <a:solidFill>
                  <a:srgbClr val="000099"/>
                </a:solidFill>
                <a:latin typeface="Georgia" pitchFamily="18" charset="0"/>
              </a:rPr>
              <a:t>НЕЛЬЗЯ</a:t>
            </a:r>
            <a:r>
              <a:rPr lang="ru-RU" sz="2400" dirty="0" smtClean="0">
                <a:solidFill>
                  <a:srgbClr val="000099"/>
                </a:solidFill>
                <a:latin typeface="Georgia" pitchFamily="18" charset="0"/>
              </a:rPr>
              <a:t>: </a:t>
            </a:r>
            <a:br>
              <a:rPr lang="ru-RU" sz="2400" dirty="0" smtClean="0">
                <a:solidFill>
                  <a:srgbClr val="000099"/>
                </a:solidFill>
                <a:latin typeface="Georgia" pitchFamily="18" charset="0"/>
              </a:rPr>
            </a:br>
            <a:endParaRPr lang="ru-RU" sz="2400" b="1" dirty="0">
              <a:solidFill>
                <a:srgbClr val="000099"/>
              </a:solidFill>
              <a:latin typeface="Georgia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85720" y="1285860"/>
            <a:ext cx="8643998" cy="5429288"/>
          </a:xfrm>
        </p:spPr>
        <p:txBody>
          <a:bodyPr>
            <a:normAutofit fontScale="85000" lnSpcReduction="20000"/>
          </a:bodyPr>
          <a:lstStyle/>
          <a:p>
            <a:pPr lvl="0" algn="just">
              <a:buBlip>
                <a:blip r:embed="rId2"/>
              </a:buBlip>
            </a:pP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Допускать негативного воздействия на ребенка: упрекать, наказывать, надсмехаться, подшучивать и т. д.; </a:t>
            </a:r>
          </a:p>
          <a:p>
            <a:pPr lvl="0" algn="just">
              <a:buBlip>
                <a:blip r:embed="rId2"/>
              </a:buBlip>
            </a:pPr>
            <a:r>
              <a:rPr lang="ru-RU" sz="2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Выступать в роли судьи;</a:t>
            </a:r>
          </a:p>
          <a:p>
            <a:pPr lvl="0" algn="just">
              <a:buBlip>
                <a:blip r:embed="rId2"/>
              </a:buBlip>
            </a:pP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Говорить: «Посмотри на все, ради чего ты должен жить…»;</a:t>
            </a:r>
          </a:p>
          <a:p>
            <a:pPr lvl="0" algn="just">
              <a:buBlip>
                <a:blip r:embed="rId2"/>
              </a:buBlip>
            </a:pPr>
            <a:r>
              <a:rPr lang="ru-RU" sz="2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Оставлять опасные предметы – лекарства, колющие, режущие предметы и прочее – в зоне досягаемости подростка, имеющего намерение уйти из жизни; </a:t>
            </a:r>
          </a:p>
          <a:p>
            <a:pPr lvl="0" algn="just">
              <a:buBlip>
                <a:blip r:embed="rId2"/>
              </a:buBlip>
            </a:pP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Оставлять в одиночестве ребенка, собирающегося покончить с собой;</a:t>
            </a:r>
          </a:p>
          <a:p>
            <a:pPr lvl="0" algn="just">
              <a:buBlip>
                <a:blip r:embed="rId2"/>
              </a:buBlip>
            </a:pPr>
            <a:r>
              <a:rPr lang="ru-RU" sz="2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Спорить, стараться образумить его, говоря: «Ты не можешь убить себя, потому что…»;</a:t>
            </a:r>
          </a:p>
          <a:p>
            <a:pPr lvl="0" algn="just">
              <a:buBlip>
                <a:blip r:embed="rId2"/>
              </a:buBlip>
            </a:pP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Наталкивать на мысль словами: «Пойди и сделай это…»;</a:t>
            </a:r>
          </a:p>
          <a:p>
            <a:pPr lvl="0" algn="just">
              <a:buBlip>
                <a:blip r:embed="rId2"/>
              </a:buBlip>
            </a:pPr>
            <a:r>
              <a:rPr lang="ru-RU" sz="2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Успокаивать ребенка, приводя в качестве примера ситуации с проблемами других людей: «Да ведь у тебя не произошло ничего страшного, а вот у такого-то человека на самом деле беда»</a:t>
            </a:r>
          </a:p>
          <a:p>
            <a:pPr algn="just">
              <a:buBlip>
                <a:blip r:embed="rId2"/>
              </a:buBlip>
            </a:pP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14" descr="C:\Users\PC\Desktop\psixicheskoe-zdorove-de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06015" y="0"/>
            <a:ext cx="2037985" cy="135729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="" xmlns:p14="http://schemas.microsoft.com/office/powerpoint/2010/main" val="662873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214290"/>
            <a:ext cx="8686800" cy="838200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rgbClr val="000099"/>
                </a:solidFill>
                <a:latin typeface="Georgia" pitchFamily="18" charset="0"/>
                <a:ea typeface="Calibri"/>
                <a:cs typeface="Times New Roman"/>
              </a:rPr>
              <a:t>ПУТИ РЕШЕНИЯ ПРОБЛЕМЫ</a:t>
            </a:r>
            <a:endParaRPr lang="ru-RU" sz="2400" b="1" dirty="0">
              <a:solidFill>
                <a:srgbClr val="000099"/>
              </a:solidFill>
              <a:latin typeface="Georgia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85720" y="1357298"/>
            <a:ext cx="8643998" cy="5214974"/>
          </a:xfrm>
        </p:spPr>
        <p:txBody>
          <a:bodyPr>
            <a:noAutofit/>
          </a:bodyPr>
          <a:lstStyle/>
          <a:p>
            <a:pPr algn="just">
              <a:buBlip>
                <a:blip r:embed="rId2"/>
              </a:buBlip>
            </a:pPr>
            <a:r>
              <a:rPr lang="ru-RU" sz="2000" b="1" dirty="0" smtClean="0">
                <a:solidFill>
                  <a:schemeClr val="tx1"/>
                </a:solidFill>
                <a:latin typeface="Georgia" pitchFamily="18" charset="0"/>
              </a:rPr>
              <a:t>Сохраняйте контакт со своим ребенком</a:t>
            </a:r>
          </a:p>
          <a:p>
            <a:pPr algn="just">
              <a:buBlip>
                <a:blip r:embed="rId2"/>
              </a:buBlip>
            </a:pPr>
            <a:r>
              <a:rPr lang="ru-RU" sz="2000" b="1" i="1" dirty="0" smtClean="0">
                <a:solidFill>
                  <a:srgbClr val="000099"/>
                </a:solidFill>
                <a:latin typeface="Georgia" pitchFamily="18" charset="0"/>
              </a:rPr>
              <a:t>Говорите о перспективах в жизни и будущем</a:t>
            </a:r>
          </a:p>
          <a:p>
            <a:pPr algn="just">
              <a:buBlip>
                <a:blip r:embed="rId2"/>
              </a:buBlip>
            </a:pPr>
            <a:r>
              <a:rPr lang="ru-RU" sz="2000" b="1" dirty="0" smtClean="0">
                <a:solidFill>
                  <a:schemeClr val="tx1"/>
                </a:solidFill>
                <a:latin typeface="Georgia" pitchFamily="18" charset="0"/>
              </a:rPr>
              <a:t>Говорите с ребенком на серьезные темы: что такое жизнь? в чем смысл жизни? Что такое дружба, любовь, смерть, предательство? </a:t>
            </a:r>
          </a:p>
          <a:p>
            <a:pPr algn="just">
              <a:buBlip>
                <a:blip r:embed="rId2"/>
              </a:buBlip>
            </a:pPr>
            <a:r>
              <a:rPr lang="ru-RU" sz="2000" b="1" i="1" dirty="0" smtClean="0">
                <a:solidFill>
                  <a:srgbClr val="000099"/>
                </a:solidFill>
                <a:latin typeface="Georgia" pitchFamily="18" charset="0"/>
              </a:rPr>
              <a:t>Сделайте все, чтобы ребенок понял: сама по себе жизнь - эта та ценность, ради которой стоит жить</a:t>
            </a:r>
          </a:p>
          <a:p>
            <a:pPr algn="just">
              <a:buBlip>
                <a:blip r:embed="rId2"/>
              </a:buBlip>
            </a:pPr>
            <a:r>
              <a:rPr lang="ru-RU" sz="2000" b="1" dirty="0" smtClean="0">
                <a:solidFill>
                  <a:schemeClr val="tx1"/>
                </a:solidFill>
                <a:latin typeface="Georgia" pitchFamily="18" charset="0"/>
              </a:rPr>
              <a:t>Дайте понять ребенку, что опыт поражения также важен, как и опыт в достижении успеха</a:t>
            </a:r>
          </a:p>
          <a:p>
            <a:pPr algn="just">
              <a:buBlip>
                <a:blip r:embed="rId2"/>
              </a:buBlip>
            </a:pPr>
            <a:r>
              <a:rPr lang="ru-RU" sz="2000" b="1" i="1" dirty="0" smtClean="0">
                <a:solidFill>
                  <a:srgbClr val="000099"/>
                </a:solidFill>
                <a:latin typeface="Georgia" pitchFamily="18" charset="0"/>
              </a:rPr>
              <a:t>Проявите любовь и заботу, разберитесь, что стоит за внешней грубостью ребенка</a:t>
            </a:r>
          </a:p>
          <a:p>
            <a:pPr algn="just">
              <a:buBlip>
                <a:blip r:embed="rId2"/>
              </a:buBlip>
            </a:pPr>
            <a:r>
              <a:rPr lang="ru-RU" sz="2000" b="1" dirty="0" smtClean="0">
                <a:solidFill>
                  <a:schemeClr val="tx1"/>
                </a:solidFill>
                <a:latin typeface="Georgia" pitchFamily="18" charset="0"/>
              </a:rPr>
              <a:t>Найдите баланс между свободой и несвободой ребенка</a:t>
            </a:r>
          </a:p>
          <a:p>
            <a:pPr algn="just">
              <a:buBlip>
                <a:blip r:embed="rId2"/>
              </a:buBlip>
            </a:pPr>
            <a:r>
              <a:rPr lang="ru-RU" sz="2000" b="1" i="1" dirty="0" smtClean="0">
                <a:solidFill>
                  <a:srgbClr val="000099"/>
                </a:solidFill>
                <a:latin typeface="Georgia" pitchFamily="18" charset="0"/>
              </a:rPr>
              <a:t>Вовремя обратитесь к специалисту</a:t>
            </a:r>
          </a:p>
          <a:p>
            <a:pPr algn="just">
              <a:buBlip>
                <a:blip r:embed="rId2"/>
              </a:buBlip>
            </a:pPr>
            <a:endParaRPr lang="ru-RU" sz="2000" b="1" dirty="0">
              <a:solidFill>
                <a:schemeClr val="tx1"/>
              </a:solidFill>
              <a:latin typeface="Georgia" pitchFamily="18" charset="0"/>
              <a:cs typeface="Times New Roman" pitchFamily="18" charset="0"/>
            </a:endParaRPr>
          </a:p>
        </p:txBody>
      </p:sp>
      <p:pic>
        <p:nvPicPr>
          <p:cNvPr id="4" name="Picture 2" descr="C:\Users\PC\Desktop\imag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86710" y="142852"/>
            <a:ext cx="1214446" cy="160563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="" xmlns:p14="http://schemas.microsoft.com/office/powerpoint/2010/main" val="662873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500042"/>
            <a:ext cx="86868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000099"/>
                </a:solidFill>
                <a:latin typeface="Georgia" pitchFamily="18" charset="0"/>
              </a:rPr>
              <a:t>Удачи,  мудрости  и  терпения вам,  уважаемые  родители!</a:t>
            </a:r>
            <a:r>
              <a:rPr lang="ru-RU" b="1" dirty="0" smtClean="0">
                <a:latin typeface="Georgia" pitchFamily="18" charset="0"/>
              </a:rPr>
              <a:t/>
            </a:r>
            <a:br>
              <a:rPr lang="ru-RU" b="1" dirty="0" smtClean="0">
                <a:latin typeface="Georgia" pitchFamily="18" charset="0"/>
              </a:rPr>
            </a:br>
            <a:endParaRPr lang="ru-RU" b="1" dirty="0">
              <a:latin typeface="Georgia" pitchFamily="18" charset="0"/>
            </a:endParaRPr>
          </a:p>
        </p:txBody>
      </p:sp>
      <p:pic>
        <p:nvPicPr>
          <p:cNvPr id="4" name="Picture 6" descr="C:\Users\PC\Desktop\img140728120901902.jpe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3108" y="2643182"/>
            <a:ext cx="4786346" cy="316264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outerShdw blurRad="50800" dist="50800" dir="5400000" algn="ctr" rotWithShape="0">
              <a:srgbClr val="00B0F0"/>
            </a:outerShdw>
            <a:reflection blurRad="12700" stA="38000" endPos="28000" dist="5000" dir="5400000" sy="-100000" algn="bl" rotWithShape="0"/>
          </a:effectLst>
        </p:spPr>
      </p:pic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142844" y="1643050"/>
            <a:ext cx="8858312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«Ребенок нуждается в вашей любви больше всего именно тогда, </a:t>
            </a: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когда он меньше всего ее заслуживает»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rgbClr val="000099"/>
              </a:solidFill>
              <a:effectLst/>
              <a:latin typeface="Georgia" pitchFamily="18" charset="0"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1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Эрма</a:t>
            </a: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1" i="1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Бомбек</a:t>
            </a: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, писатель, журналист</a:t>
            </a: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85720" y="6072206"/>
            <a:ext cx="85725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3300"/>
                </a:solidFill>
                <a:latin typeface="Georgia" pitchFamily="18" charset="0"/>
              </a:rPr>
              <a:t>СПАСИБО ЗА ВНИМАНИЕ!</a:t>
            </a:r>
            <a:endParaRPr lang="ru-RU" sz="2800" dirty="0">
              <a:solidFill>
                <a:srgbClr val="003300"/>
              </a:solidFill>
              <a:latin typeface="Georgia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662873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14290"/>
            <a:ext cx="8686800" cy="623886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rgbClr val="000099"/>
                </a:solidFill>
                <a:latin typeface="Georgia" pitchFamily="18" charset="0"/>
                <a:ea typeface="Calibri"/>
                <a:cs typeface="Times New Roman"/>
              </a:rPr>
              <a:t>ОСОБЕННОСТИ  подросткового  возраста </a:t>
            </a:r>
            <a:endParaRPr lang="ru-RU" sz="2400" b="1" dirty="0">
              <a:solidFill>
                <a:srgbClr val="000099"/>
              </a:solidFill>
              <a:latin typeface="Georgia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4282" y="1142984"/>
            <a:ext cx="8572592" cy="5357850"/>
          </a:xfrm>
        </p:spPr>
        <p:txBody>
          <a:bodyPr>
            <a:normAutofit fontScale="55000" lnSpcReduction="20000"/>
          </a:bodyPr>
          <a:lstStyle/>
          <a:p>
            <a:pPr algn="just">
              <a:buBlip>
                <a:blip r:embed="rId2"/>
              </a:buBlip>
            </a:pPr>
            <a:r>
              <a:rPr lang="ru-RU" sz="4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Подростковый возраст </a:t>
            </a:r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этап развития личности, процесс перехода от опекаемого детства к самостоятельной жизни. </a:t>
            </a:r>
          </a:p>
          <a:p>
            <a:pPr algn="just">
              <a:buBlip>
                <a:blip r:embed="rId2"/>
              </a:buBlip>
            </a:pPr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Меняется система ценностей и интересов.</a:t>
            </a:r>
          </a:p>
          <a:p>
            <a:pPr algn="just">
              <a:buBlip>
                <a:blip r:embed="rId2"/>
              </a:buBlip>
            </a:pPr>
            <a:r>
              <a:rPr lang="ru-RU" sz="4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Половое созревание </a:t>
            </a:r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период </a:t>
            </a:r>
            <a:r>
              <a:rPr lang="ru-RU" sz="4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«гормональной бури,  эндокринного шторма»</a:t>
            </a:r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Blip>
                <a:blip r:embed="rId2"/>
              </a:buBlip>
            </a:pPr>
            <a:r>
              <a:rPr lang="ru-RU" sz="4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Негативные проявления </a:t>
            </a:r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беспокойство, скрытность, агрессивность, противоречивость чувств, снижение работоспособности, меланхолия, игнорирование замечаний,  раздражительность, физическое и душевное недомогание, конфликтность, неудовлетворенность собой, </a:t>
            </a:r>
            <a:r>
              <a:rPr lang="ru-RU" sz="4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депрессия. </a:t>
            </a:r>
            <a:endParaRPr lang="ru-RU" sz="4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Blip>
                <a:blip r:embed="rId2"/>
              </a:buBlip>
            </a:pPr>
            <a:r>
              <a:rPr lang="ru-RU" sz="4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Самооценка</a:t>
            </a:r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подростка </a:t>
            </a:r>
            <a:r>
              <a:rPr lang="ru-RU" sz="4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неустойчива, противоречива, недостаточно целостна</a:t>
            </a:r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Blip>
                <a:blip r:embed="rId2"/>
              </a:buBlip>
            </a:pPr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Поиск новых «острых ощущений».</a:t>
            </a:r>
          </a:p>
          <a:p>
            <a:pPr>
              <a:buBlip>
                <a:blip r:embed="rId2"/>
              </a:buBlip>
            </a:pPr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Неправильное  представление о нравственности, справедливости, смелости и храбрости.</a:t>
            </a:r>
          </a:p>
          <a:p>
            <a:pPr algn="just">
              <a:buBlip>
                <a:blip r:embed="rId2"/>
              </a:buBlip>
            </a:pPr>
            <a:r>
              <a:rPr lang="ru-RU" sz="4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Учёба в это время отходит на второй план</a:t>
            </a:r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None/>
            </a:pPr>
            <a:endParaRPr lang="ru-RU" sz="3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Blip>
                <a:blip r:embed="rId2"/>
              </a:buBlip>
            </a:pPr>
            <a:endParaRPr lang="ru-RU" sz="23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7411" name="Picture 3" descr="C:\Users\PC\Desktop\02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29454" y="4857760"/>
            <a:ext cx="2057534" cy="164307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="" xmlns:p14="http://schemas.microsoft.com/office/powerpoint/2010/main" val="662873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14290"/>
            <a:ext cx="8686800" cy="838200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rgbClr val="000099"/>
                </a:solidFill>
                <a:latin typeface="Georgia" pitchFamily="18" charset="0"/>
                <a:ea typeface="Calibri"/>
                <a:cs typeface="Times New Roman"/>
              </a:rPr>
              <a:t>Количественные показатели спектра депрессивных  симптомов </a:t>
            </a:r>
            <a:endParaRPr lang="ru-RU" sz="2400" b="1" dirty="0">
              <a:solidFill>
                <a:srgbClr val="000099"/>
              </a:solidFill>
              <a:latin typeface="Georgia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2844" y="1071546"/>
          <a:ext cx="8858312" cy="55721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7" descr="C:\Users\PC\Desktop\42-1910652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30260" y="1142984"/>
            <a:ext cx="2462608" cy="164307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="" xmlns:p14="http://schemas.microsoft.com/office/powerpoint/2010/main" val="662873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14290"/>
            <a:ext cx="8686800" cy="838200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rgbClr val="000099"/>
                </a:solidFill>
                <a:latin typeface="Georgia" pitchFamily="18" charset="0"/>
              </a:rPr>
              <a:t>тревожные факторы:</a:t>
            </a:r>
            <a:endParaRPr lang="ru-RU" sz="3200" b="1" dirty="0">
              <a:solidFill>
                <a:srgbClr val="000099"/>
              </a:solidFill>
              <a:latin typeface="Georgia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85720" y="1071546"/>
            <a:ext cx="8686800" cy="5643602"/>
          </a:xfrm>
        </p:spPr>
        <p:txBody>
          <a:bodyPr>
            <a:normAutofit lnSpcReduction="10000"/>
          </a:bodyPr>
          <a:lstStyle/>
          <a:p>
            <a:pPr algn="just">
              <a:buBlip>
                <a:blip r:embed="rId2"/>
              </a:buBlip>
            </a:pPr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Меня никто по-настоящему не любит.</a:t>
            </a:r>
          </a:p>
          <a:p>
            <a:pPr algn="just">
              <a:buBlip>
                <a:blip r:embed="rId2"/>
              </a:buBlip>
            </a:pPr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 ненавижу себя.</a:t>
            </a:r>
          </a:p>
          <a:p>
            <a:pPr algn="just">
              <a:buBlip>
                <a:blip r:embed="rId2"/>
              </a:buBlip>
            </a:pPr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 думаю о самоубийстве, но я не совершу его.</a:t>
            </a:r>
          </a:p>
          <a:p>
            <a:pPr algn="just">
              <a:buBlip>
                <a:blip r:embed="rId2"/>
              </a:buBlip>
            </a:pPr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 уверен, что со мной произойдет что-нибудь ужасное.</a:t>
            </a:r>
          </a:p>
          <a:p>
            <a:pPr algn="just">
              <a:buBlip>
                <a:blip r:embed="rId2"/>
              </a:buBlip>
            </a:pPr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 всегда чувствую себя одиноким.</a:t>
            </a:r>
          </a:p>
          <a:p>
            <a:pPr algn="just">
              <a:buBlip>
                <a:blip r:embed="rId2"/>
              </a:buBlip>
            </a:pPr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Все плохое происходит в результате моих ошибок.</a:t>
            </a:r>
          </a:p>
          <a:p>
            <a:pPr algn="just">
              <a:buBlip>
                <a:blip r:embed="rId2"/>
              </a:buBlip>
            </a:pPr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 все время испытываю беспокойство.</a:t>
            </a:r>
          </a:p>
          <a:p>
            <a:pPr algn="just">
              <a:buBlip>
                <a:blip r:embed="rId2"/>
              </a:buBlip>
            </a:pPr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Мне совсем не хочется быть с людьми.</a:t>
            </a:r>
          </a:p>
          <a:p>
            <a:pPr algn="just">
              <a:buBlip>
                <a:blip r:embed="rId2"/>
              </a:buBlip>
            </a:pPr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 плохо сплю каждую ночь.</a:t>
            </a:r>
          </a:p>
          <a:p>
            <a:pPr algn="just">
              <a:buBlip>
                <a:blip r:embed="rId2"/>
              </a:buBlip>
            </a:pPr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Мне всегда грустно.</a:t>
            </a:r>
          </a:p>
          <a:p>
            <a:pPr algn="just">
              <a:buBlip>
                <a:blip r:embed="rId2"/>
              </a:buBlip>
            </a:pPr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 меня никогда ничего не получается.</a:t>
            </a:r>
          </a:p>
          <a:p>
            <a:pPr algn="just">
              <a:buBlip>
                <a:blip r:embed="rId2"/>
              </a:buBlip>
            </a:pPr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 плохой всегда.</a:t>
            </a:r>
          </a:p>
          <a:p>
            <a:pPr algn="just">
              <a:buBlip>
                <a:blip r:embed="rId2"/>
              </a:buBlip>
            </a:pPr>
            <a:endPara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Blip>
                <a:blip r:embed="rId2"/>
              </a:buBlip>
            </a:pPr>
            <a:endPara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Blip>
                <a:blip r:embed="rId2"/>
              </a:buBlip>
            </a:pPr>
            <a:endPara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Blip>
                <a:blip r:embed="rId2"/>
              </a:buBlip>
            </a:pPr>
            <a:endParaRPr lang="ru-RU" b="1" dirty="0"/>
          </a:p>
        </p:txBody>
      </p:sp>
      <p:pic>
        <p:nvPicPr>
          <p:cNvPr id="4" name="Picture 5" descr="69ca3f2fd1180c9c6083799ea9c5a00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88178" y="4286256"/>
            <a:ext cx="2811274" cy="221457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 w="19050">
            <a:solidFill>
              <a:srgbClr val="003300"/>
            </a:solidFill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="" xmlns:p14="http://schemas.microsoft.com/office/powerpoint/2010/main" val="662873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одержимое 4"/>
          <p:cNvGraphicFramePr>
            <a:graphicFrameLocks/>
          </p:cNvGraphicFramePr>
          <p:nvPr/>
        </p:nvGraphicFramePr>
        <p:xfrm>
          <a:off x="214282" y="142852"/>
          <a:ext cx="8572528" cy="5608320"/>
        </p:xfrm>
        <a:graphic>
          <a:graphicData uri="http://schemas.openxmlformats.org/drawingml/2006/table">
            <a:tbl>
              <a:tblPr/>
              <a:tblGrid>
                <a:gridCol w="4286264"/>
                <a:gridCol w="4286264"/>
              </a:tblGrid>
              <a:tr h="604721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Georgia" pitchFamily="18" charset="0"/>
                          <a:cs typeface="Times New Roman" pitchFamily="18" charset="0"/>
                        </a:rPr>
                        <a:t>ПРИЗНАКИ ДЕПРЕССИВНОГО СОСТОЯНИЯ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Georgia" pitchFamily="18" charset="0"/>
                          <a:cs typeface="Times New Roman" pitchFamily="18" charset="0"/>
                        </a:rPr>
                        <a:t>(ЭМОЦИОНАЛЬНЫХ НАРУШЕНИЙ)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Georgia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90022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Печальное настроение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Страх неудачи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</a:tr>
              <a:tr h="29488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Чувство скуки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Чувство усталости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</a:tr>
              <a:tr h="29488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Чувство неполноценности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Нарушения сна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</a:tr>
              <a:tr h="29488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Самообман - негативная самооценка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Соматические жалобы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</a:tr>
              <a:tr h="29488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Чувство «заслуженного отвержения»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Неусидчивость, беспокойство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</a:tr>
              <a:tr h="29488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Замкнутость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Фиксация внимания на мелочах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</a:tr>
              <a:tr h="29488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Рассеянность внимания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Чрезмерная эмоциональность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</a:tr>
              <a:tr h="29488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Снижение интереса к обучению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Агрессивное поведение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</a:tr>
              <a:tr h="605349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Заметное снижение настроения при малейших неудачах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Непослушание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</a:tr>
              <a:tr h="29488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Чрезмерная самокритичность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Склонность к бунту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</a:tr>
              <a:tr h="605349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Сниженная социализация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Злоупотребление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алкоголем или наркотиками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</a:tr>
              <a:tr h="252262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</a:tr>
            </a:tbl>
          </a:graphicData>
        </a:graphic>
      </p:graphicFrame>
      <p:pic>
        <p:nvPicPr>
          <p:cNvPr id="3" name="Picture 17" descr="C:\Users\PC\Desktop\original-134277996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85917" y="5143512"/>
            <a:ext cx="2619393" cy="157163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chemeClr val="accent6">
                <a:alpha val="65000"/>
              </a:scheme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одержимое 6"/>
          <p:cNvGraphicFramePr>
            <a:graphicFrameLocks/>
          </p:cNvGraphicFramePr>
          <p:nvPr/>
        </p:nvGraphicFramePr>
        <p:xfrm>
          <a:off x="357158" y="1214422"/>
          <a:ext cx="8429684" cy="50720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571472" y="0"/>
            <a:ext cx="8229600" cy="857256"/>
          </a:xfrm>
          <a:prstGeom prst="rect">
            <a:avLst/>
          </a:prstGeom>
        </p:spPr>
        <p:txBody>
          <a:bodyPr>
            <a:normAutofit fontScale="25000" lnSpcReduction="20000"/>
          </a:bodyPr>
          <a:lstStyle/>
          <a:p>
            <a:pPr marL="0" marR="0" lvl="0" indent="0" algn="ctr" defTabSz="914400" rtl="0" eaLnBrk="1" fontAlgn="base" latinLnBrk="0" hangingPunct="1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9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Georgia" pitchFamily="18" charset="0"/>
                <a:ea typeface="+mj-ea"/>
                <a:cs typeface="Times New Roman" pitchFamily="18" charset="0"/>
              </a:rPr>
              <a:t/>
            </a:r>
            <a:br>
              <a:rPr kumimoji="0" lang="ru-RU" sz="9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Georgia" pitchFamily="18" charset="0"/>
                <a:ea typeface="+mj-ea"/>
                <a:cs typeface="Times New Roman" pitchFamily="18" charset="0"/>
              </a:rPr>
            </a:br>
            <a:r>
              <a:rPr kumimoji="0" lang="ru-RU" sz="9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Georgia" pitchFamily="18" charset="0"/>
                <a:ea typeface="+mj-ea"/>
                <a:cs typeface="Times New Roman" pitchFamily="18" charset="0"/>
              </a:rPr>
              <a:t>ПРИЗНАКИ ДЕПРЕССИВНОГО СОСТОЯНИЯ</a:t>
            </a:r>
            <a:br>
              <a:rPr kumimoji="0" lang="ru-RU" sz="9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Georgia" pitchFamily="18" charset="0"/>
                <a:ea typeface="+mj-ea"/>
                <a:cs typeface="Times New Roman" pitchFamily="18" charset="0"/>
              </a:rPr>
            </a:br>
            <a:r>
              <a:rPr kumimoji="0" lang="ru-RU" sz="8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Georgia" pitchFamily="18" charset="0"/>
                <a:ea typeface="+mj-ea"/>
                <a:cs typeface="Times New Roman" pitchFamily="18" charset="0"/>
              </a:rPr>
              <a:t>(ЭМОЦИОНАЛЬНЫХ НАРУШЕНИЙ)</a:t>
            </a:r>
            <a:br>
              <a:rPr kumimoji="0" lang="ru-RU" sz="8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Georgia" pitchFamily="18" charset="0"/>
                <a:ea typeface="+mj-ea"/>
                <a:cs typeface="Times New Roman" pitchFamily="18" charset="0"/>
              </a:rPr>
            </a:br>
            <a: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Georgia" pitchFamily="18" charset="0"/>
                <a:ea typeface="+mj-ea"/>
                <a:cs typeface="Times New Roman" pitchFamily="18" charset="0"/>
              </a:rPr>
              <a:t/>
            </a:r>
            <a:b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Georgia" pitchFamily="18" charset="0"/>
                <a:ea typeface="+mj-ea"/>
                <a:cs typeface="Times New Roman" pitchFamily="18" charset="0"/>
              </a:rPr>
            </a:br>
            <a:r>
              <a:rPr kumimoji="0" lang="ru-RU" sz="36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36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3600" b="0" i="0" u="none" strike="noStrike" kern="1200" cap="all" spc="0" normalizeH="0" baseline="0" noProof="0" dirty="0" smtClean="0">
              <a:ln>
                <a:noFill/>
              </a:ln>
              <a:solidFill>
                <a:schemeClr val="tx2"/>
              </a:solidFill>
              <a:effectLst>
                <a:reflection blurRad="12700" stA="48000" endA="300" endPos="55000" dir="5400000" sy="-9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4" name="Picture 8" descr="C:\Users\PC\Desktop\Ways-That-Divorce-Affects-Children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14282" y="1142984"/>
            <a:ext cx="1214446" cy="152778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chemeClr val="accent6">
                <a:lumMod val="60000"/>
                <a:lumOff val="40000"/>
                <a:alpha val="65000"/>
              </a:schemeClr>
            </a:outerShdw>
          </a:effectLst>
        </p:spPr>
      </p:pic>
      <p:pic>
        <p:nvPicPr>
          <p:cNvPr id="5" name="Picture 18" descr="C:\Users\PC\Desktop\1441171163_deti3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786578" y="5214950"/>
            <a:ext cx="2000264" cy="150019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chemeClr val="accent6">
                <a:alpha val="65000"/>
              </a:scheme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500034" y="214290"/>
            <a:ext cx="8229600" cy="1143008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all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Georgia" pitchFamily="18" charset="0"/>
                <a:ea typeface="+mj-ea"/>
                <a:cs typeface="+mj-cs"/>
              </a:rPr>
              <a:t>Чувства    подростка </a:t>
            </a:r>
            <a:br>
              <a:rPr kumimoji="0" lang="ru-RU" sz="2400" b="1" i="0" u="none" strike="noStrike" kern="1200" cap="all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Georgia" pitchFamily="18" charset="0"/>
                <a:ea typeface="+mj-ea"/>
                <a:cs typeface="+mj-cs"/>
              </a:rPr>
            </a:br>
            <a:r>
              <a:rPr kumimoji="0" lang="ru-RU" sz="2400" b="1" i="0" u="none" strike="noStrike" kern="1200" cap="all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Georgia" pitchFamily="18" charset="0"/>
                <a:ea typeface="+mj-ea"/>
                <a:cs typeface="+mj-cs"/>
              </a:rPr>
              <a:t>с    признаками    депрессии </a:t>
            </a:r>
            <a:br>
              <a:rPr kumimoji="0" lang="ru-RU" sz="2400" b="1" i="0" u="none" strike="noStrike" kern="1200" cap="all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Georgia" pitchFamily="18" charset="0"/>
                <a:ea typeface="+mj-ea"/>
                <a:cs typeface="+mj-cs"/>
              </a:rPr>
            </a:br>
            <a:r>
              <a:rPr kumimoji="0" lang="ru-RU" sz="2000" b="1" i="0" u="none" strike="noStrike" kern="1200" cap="all" spc="0" normalizeH="0" baseline="0" noProof="0" dirty="0" smtClean="0">
                <a:ln>
                  <a:noFill/>
                </a:ln>
                <a:solidFill>
                  <a:srgbClr val="003300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Georgia" pitchFamily="18" charset="0"/>
                <a:ea typeface="+mj-ea"/>
                <a:cs typeface="+mj-cs"/>
              </a:rPr>
              <a:t>(эмоциональное    расстройство):</a:t>
            </a:r>
            <a:endParaRPr kumimoji="0" lang="ru-RU" sz="2400" b="1" i="0" u="none" strike="noStrike" kern="1200" cap="all" spc="0" normalizeH="0" baseline="0" noProof="0" dirty="0">
              <a:ln>
                <a:noFill/>
              </a:ln>
              <a:solidFill>
                <a:srgbClr val="003300"/>
              </a:solidFill>
              <a:effectLst>
                <a:reflection blurRad="12700" stA="48000" endA="300" endPos="55000" dir="5400000" sy="-90000" algn="bl" rotWithShape="0"/>
              </a:effectLst>
              <a:uLnTx/>
              <a:uFillTx/>
              <a:latin typeface="Georgia" pitchFamily="18" charset="0"/>
              <a:ea typeface="+mj-ea"/>
              <a:cs typeface="+mj-cs"/>
            </a:endParaRPr>
          </a:p>
        </p:txBody>
      </p:sp>
      <p:pic>
        <p:nvPicPr>
          <p:cNvPr id="4" name="Picture 3" descr="C:\Users\PC\Desktop\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99452" y="2357430"/>
            <a:ext cx="4834076" cy="378621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 w="19050">
            <a:solidFill>
              <a:srgbClr val="003300"/>
            </a:solidFill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Содержимое 3"/>
          <p:cNvSpPr txBox="1">
            <a:spLocks/>
          </p:cNvSpPr>
          <p:nvPr/>
        </p:nvSpPr>
        <p:spPr>
          <a:xfrm>
            <a:off x="142844" y="1643050"/>
            <a:ext cx="8786874" cy="714375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 pitchFamily="18" charset="2"/>
              <a:buNone/>
              <a:tabLst/>
              <a:defRPr/>
            </a:pPr>
            <a:r>
              <a:rPr kumimoji="0" lang="ru-RU" sz="4000" b="1" i="0" u="none" strike="noStrike" kern="1200" cap="none" spc="0" normalizeH="0" baseline="0" noProof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Беспомощность</a:t>
            </a:r>
            <a:r>
              <a:rPr kumimoji="0" lang="ru-RU" sz="4000" b="1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 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 pitchFamily="18" charset="2"/>
              <a:buNone/>
              <a:tabLst/>
              <a:defRPr/>
            </a:pPr>
            <a:r>
              <a:rPr kumimoji="0" lang="ru-RU" sz="4000" b="1" i="0" u="none" strike="noStrike" kern="1200" cap="none" spc="0" normalizeH="0" baseline="0" noProof="0" smtClean="0">
                <a:ln>
                  <a:noFill/>
                </a:ln>
                <a:solidFill>
                  <a:srgbClr val="336600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   Тревога </a:t>
            </a:r>
            <a:r>
              <a:rPr kumimoji="0" lang="ru-RU" sz="4000" b="1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  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 pitchFamily="18" charset="2"/>
              <a:buNone/>
              <a:tabLst/>
              <a:defRPr/>
            </a:pPr>
            <a:r>
              <a:rPr kumimoji="0" lang="ru-RU" sz="4000" b="1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      Печаль  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 pitchFamily="18" charset="2"/>
              <a:buNone/>
              <a:tabLst/>
              <a:defRPr/>
            </a:pPr>
            <a:r>
              <a:rPr kumimoji="0" lang="ru-RU" sz="4000" b="1" i="0" u="none" strike="noStrike" kern="1200" cap="none" spc="0" normalizeH="0" baseline="0" noProof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         Стыд   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 pitchFamily="18" charset="2"/>
              <a:buNone/>
              <a:tabLst/>
              <a:defRPr/>
            </a:pPr>
            <a:r>
              <a:rPr kumimoji="0" lang="ru-RU" sz="4000" b="1" i="0" u="none" strike="noStrike" kern="1200" cap="none" spc="0" normalizeH="0" baseline="0" noProof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            </a:t>
            </a:r>
            <a:r>
              <a:rPr kumimoji="0" lang="ru-RU" sz="4000" b="1" i="0" u="none" strike="noStrike" kern="1200" cap="none" spc="0" normalizeH="0" baseline="0" noProof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Гнев</a:t>
            </a:r>
            <a:endParaRPr kumimoji="0" lang="ru-RU" sz="4000" b="1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Georgia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4" descr="C:\Users\PC\Desktop\sfiqaskx1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488" y="428604"/>
            <a:ext cx="3181237" cy="350046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 w="19050">
            <a:solidFill>
              <a:srgbClr val="00B000"/>
            </a:solidFill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1" name="Picture 2" descr="C:\Users\PC\Desktop\image_image_81945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695" y="714356"/>
            <a:ext cx="2607917" cy="173165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 w="19050">
            <a:solidFill>
              <a:srgbClr val="00B000"/>
            </a:solidFill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2" name="Picture 3" descr="C:\Users\PC\Desktop\getImage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43636" y="857232"/>
            <a:ext cx="2860998" cy="192882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 w="19050">
            <a:solidFill>
              <a:srgbClr val="00B000"/>
            </a:solidFill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6" name="Прямоугольник 5"/>
          <p:cNvSpPr/>
          <p:nvPr/>
        </p:nvSpPr>
        <p:spPr>
          <a:xfrm>
            <a:off x="214282" y="4429132"/>
            <a:ext cx="8643998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i="1" dirty="0" smtClean="0">
                <a:solidFill>
                  <a:srgbClr val="000099"/>
                </a:solidFill>
                <a:latin typeface="Georgia" pitchFamily="18" charset="0"/>
              </a:rPr>
              <a:t> </a:t>
            </a:r>
            <a:r>
              <a:rPr lang="ru-RU" sz="2800" b="1" i="1" dirty="0" smtClean="0">
                <a:solidFill>
                  <a:srgbClr val="000099"/>
                </a:solidFill>
                <a:latin typeface="Georgia" pitchFamily="18" charset="0"/>
              </a:rPr>
              <a:t>Родители </a:t>
            </a:r>
          </a:p>
          <a:p>
            <a:pPr algn="ctr"/>
            <a:r>
              <a:rPr lang="ru-RU" sz="2200" b="1" i="1" dirty="0" smtClean="0">
                <a:solidFill>
                  <a:srgbClr val="000099"/>
                </a:solidFill>
                <a:latin typeface="Georgia" pitchFamily="18" charset="0"/>
              </a:rPr>
              <a:t>- это источник эмоционального тепла и поддержки,  </a:t>
            </a:r>
          </a:p>
          <a:p>
            <a:pPr algn="ctr"/>
            <a:r>
              <a:rPr lang="ru-RU" sz="2200" b="1" i="1" dirty="0" smtClean="0">
                <a:solidFill>
                  <a:srgbClr val="000099"/>
                </a:solidFill>
                <a:latin typeface="Georgia" pitchFamily="18" charset="0"/>
              </a:rPr>
              <a:t>- пример или образец для подражания,</a:t>
            </a:r>
          </a:p>
          <a:p>
            <a:pPr algn="ctr"/>
            <a:r>
              <a:rPr lang="ru-RU" sz="2200" b="1" i="1" dirty="0" smtClean="0">
                <a:solidFill>
                  <a:srgbClr val="000099"/>
                </a:solidFill>
                <a:latin typeface="Georgia" pitchFamily="18" charset="0"/>
              </a:rPr>
              <a:t>- источник жизненного опыта.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662873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14290"/>
            <a:ext cx="8686800" cy="838200"/>
          </a:xfrm>
        </p:spPr>
        <p:txBody>
          <a:bodyPr>
            <a:normAutofit fontScale="90000"/>
          </a:bodyPr>
          <a:lstStyle/>
          <a:p>
            <a:r>
              <a:rPr lang="ru-RU" b="1" dirty="0" err="1" smtClean="0">
                <a:solidFill>
                  <a:srgbClr val="000099"/>
                </a:solidFill>
                <a:latin typeface="Georgia" pitchFamily="18" charset="0"/>
                <a:ea typeface="Calibri"/>
                <a:cs typeface="Times New Roman"/>
              </a:rPr>
              <a:t>ПрАВИЛА</a:t>
            </a:r>
            <a:r>
              <a:rPr lang="ru-RU" b="1" dirty="0" smtClean="0">
                <a:solidFill>
                  <a:srgbClr val="000099"/>
                </a:solidFill>
                <a:latin typeface="Georgia" pitchFamily="18" charset="0"/>
                <a:ea typeface="Calibri"/>
                <a:cs typeface="Times New Roman"/>
              </a:rPr>
              <a:t> ПОВЕДЕНИЯ С РЕБЕНКОМ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2844" y="1214438"/>
          <a:ext cx="8786874" cy="49467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62816"/>
                <a:gridCol w="3514762"/>
                <a:gridCol w="2709296"/>
              </a:tblGrid>
              <a:tr h="809976">
                <a:tc>
                  <a:txBody>
                    <a:bodyPr/>
                    <a:lstStyle/>
                    <a:p>
                      <a:pPr algn="ctr">
                        <a:lnSpc>
                          <a:spcPts val="146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/>
                          <a:ea typeface="Arial"/>
                        </a:rPr>
                        <a:t>ЕСЛИ ВЫ СЛЫШИТЕ</a:t>
                      </a:r>
                      <a:endParaRPr lang="ru-RU" sz="1050" b="1" dirty="0">
                        <a:solidFill>
                          <a:schemeClr val="tx1"/>
                        </a:solidFill>
                        <a:latin typeface="Arial"/>
                        <a:ea typeface="Arial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6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/>
                          <a:ea typeface="Arial"/>
                        </a:rPr>
                        <a:t>ОБЯЗАТЕЛЬНО</a:t>
                      </a:r>
                      <a:r>
                        <a:rPr lang="ru-RU" sz="1800" b="1" baseline="0" dirty="0" smtClean="0">
                          <a:solidFill>
                            <a:schemeClr val="tx1"/>
                          </a:solidFill>
                          <a:latin typeface="Times New Roman"/>
                          <a:ea typeface="Arial"/>
                        </a:rPr>
                        <a:t> СКАЖИТЕ</a:t>
                      </a:r>
                      <a:endParaRPr lang="ru-RU" sz="1050" b="1" dirty="0">
                        <a:solidFill>
                          <a:schemeClr val="tx1"/>
                        </a:solidFill>
                        <a:latin typeface="Arial"/>
                        <a:ea typeface="Arial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6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/>
                          <a:ea typeface="Arial"/>
                        </a:rPr>
                        <a:t>НЕ</a:t>
                      </a:r>
                      <a:r>
                        <a:rPr lang="ru-RU" sz="1800" b="1" baseline="0" dirty="0" smtClean="0">
                          <a:solidFill>
                            <a:schemeClr val="tx1"/>
                          </a:solidFill>
                          <a:latin typeface="Times New Roman"/>
                          <a:ea typeface="Arial"/>
                        </a:rPr>
                        <a:t> ГОВОРИТЕ</a:t>
                      </a:r>
                      <a:endParaRPr lang="ru-RU" sz="1050" b="1" dirty="0">
                        <a:solidFill>
                          <a:schemeClr val="tx1"/>
                        </a:solidFill>
                        <a:latin typeface="Arial"/>
                        <a:ea typeface="Arial"/>
                      </a:endParaRPr>
                    </a:p>
                  </a:txBody>
                  <a:tcPr marL="28575" marR="28575" marT="28575" marB="28575" anchor="ctr"/>
                </a:tc>
              </a:tr>
              <a:tr h="956993">
                <a:tc>
                  <a:txBody>
                    <a:bodyPr/>
                    <a:lstStyle/>
                    <a:p>
                      <a:pPr>
                        <a:lnSpc>
                          <a:spcPts val="146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Arial"/>
                        </a:rPr>
                        <a:t>«Ненавижу школу…»</a:t>
                      </a:r>
                      <a:endParaRPr lang="ru-RU" sz="1100" dirty="0">
                        <a:latin typeface="Arial"/>
                        <a:ea typeface="Arial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60"/>
                        </a:lnSpc>
                        <a:spcAft>
                          <a:spcPts val="0"/>
                        </a:spcAft>
                      </a:pPr>
                      <a:r>
                        <a:rPr lang="ru-RU" sz="2000" i="0" dirty="0">
                          <a:latin typeface="Times New Roman"/>
                          <a:ea typeface="Arial"/>
                        </a:rPr>
                        <a:t>«Что происходит у нас</a:t>
                      </a:r>
                      <a:r>
                        <a:rPr lang="ru-RU" sz="2000" i="0" dirty="0" smtClean="0">
                          <a:latin typeface="Times New Roman"/>
                          <a:ea typeface="Arial"/>
                        </a:rPr>
                        <a:t>?</a:t>
                      </a:r>
                    </a:p>
                    <a:p>
                      <a:pPr>
                        <a:lnSpc>
                          <a:spcPts val="1460"/>
                        </a:lnSpc>
                        <a:spcAft>
                          <a:spcPts val="0"/>
                        </a:spcAft>
                      </a:pPr>
                      <a:endParaRPr lang="ru-RU" sz="2000" i="0" dirty="0" smtClean="0">
                        <a:latin typeface="Times New Roman"/>
                        <a:ea typeface="Arial"/>
                      </a:endParaRPr>
                    </a:p>
                    <a:p>
                      <a:pPr>
                        <a:lnSpc>
                          <a:spcPts val="1460"/>
                        </a:lnSpc>
                        <a:spcAft>
                          <a:spcPts val="0"/>
                        </a:spcAft>
                      </a:pPr>
                      <a:r>
                        <a:rPr lang="ru-RU" sz="2000" i="0" dirty="0" smtClean="0">
                          <a:latin typeface="Times New Roman"/>
                          <a:ea typeface="Arial"/>
                        </a:rPr>
                        <a:t>Из-за </a:t>
                      </a:r>
                      <a:r>
                        <a:rPr lang="ru-RU" sz="2000" i="0" dirty="0">
                          <a:latin typeface="Times New Roman"/>
                          <a:ea typeface="Arial"/>
                        </a:rPr>
                        <a:t>чего ты себя так чувствуешь?»</a:t>
                      </a:r>
                      <a:endParaRPr lang="ru-RU" sz="1100" i="0" dirty="0">
                        <a:latin typeface="Arial"/>
                        <a:ea typeface="Arial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6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Arial"/>
                        </a:rPr>
                        <a:t>«Когда я был(а) в твоем возрасте… Да ты просто лентяй!..»</a:t>
                      </a:r>
                      <a:endParaRPr lang="ru-RU" sz="1100" dirty="0">
                        <a:latin typeface="Arial"/>
                        <a:ea typeface="Arial"/>
                      </a:endParaRPr>
                    </a:p>
                  </a:txBody>
                  <a:tcPr marL="28575" marR="28575" marT="28575" marB="28575" anchor="ctr"/>
                </a:tc>
              </a:tr>
              <a:tr h="1789160">
                <a:tc>
                  <a:txBody>
                    <a:bodyPr/>
                    <a:lstStyle/>
                    <a:p>
                      <a:pPr>
                        <a:lnSpc>
                          <a:spcPts val="146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Arial"/>
                        </a:rPr>
                        <a:t>«Все кажется таким безнадежным…»</a:t>
                      </a:r>
                      <a:endParaRPr lang="ru-RU" sz="1100">
                        <a:latin typeface="Arial"/>
                        <a:ea typeface="Arial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6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Arial"/>
                        </a:rPr>
                        <a:t>«Иногда все мы чувствуем себя подавленными. </a:t>
                      </a:r>
                      <a:endParaRPr lang="ru-RU" sz="2000" dirty="0" smtClean="0">
                        <a:latin typeface="Times New Roman"/>
                        <a:ea typeface="Arial"/>
                      </a:endParaRPr>
                    </a:p>
                    <a:p>
                      <a:pPr>
                        <a:lnSpc>
                          <a:spcPts val="1460"/>
                        </a:lnSpc>
                        <a:spcAft>
                          <a:spcPts val="0"/>
                        </a:spcAft>
                      </a:pPr>
                      <a:endParaRPr lang="ru-RU" sz="2000" dirty="0" smtClean="0">
                        <a:latin typeface="Times New Roman"/>
                        <a:ea typeface="Arial"/>
                      </a:endParaRPr>
                    </a:p>
                    <a:p>
                      <a:pPr>
                        <a:lnSpc>
                          <a:spcPts val="146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Arial"/>
                        </a:rPr>
                        <a:t>Давай </a:t>
                      </a:r>
                      <a:r>
                        <a:rPr lang="ru-RU" sz="2000" dirty="0">
                          <a:latin typeface="Times New Roman"/>
                          <a:ea typeface="Arial"/>
                        </a:rPr>
                        <a:t>подумаем, какие у нас проблемы и какую из них надо решить в первую очередь» </a:t>
                      </a:r>
                      <a:endParaRPr lang="ru-RU" sz="1100" dirty="0">
                        <a:latin typeface="Arial"/>
                        <a:ea typeface="Arial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6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Arial"/>
                        </a:rPr>
                        <a:t>«Подумай о тех, кому еще хуже, чем тебе»</a:t>
                      </a:r>
                      <a:endParaRPr lang="ru-RU" sz="1100" dirty="0">
                        <a:latin typeface="Arial"/>
                        <a:ea typeface="Arial"/>
                      </a:endParaRPr>
                    </a:p>
                  </a:txBody>
                  <a:tcPr marL="28575" marR="28575" marT="28575" marB="28575" anchor="ctr"/>
                </a:tc>
              </a:tr>
              <a:tr h="1373077">
                <a:tc>
                  <a:txBody>
                    <a:bodyPr/>
                    <a:lstStyle/>
                    <a:p>
                      <a:pPr>
                        <a:lnSpc>
                          <a:spcPts val="146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Arial"/>
                        </a:rPr>
                        <a:t>«Всем было бы лучше без меня!»</a:t>
                      </a:r>
                      <a:endParaRPr lang="ru-RU" sz="1100">
                        <a:latin typeface="Arial"/>
                        <a:ea typeface="Arial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6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Arial"/>
                        </a:rPr>
                        <a:t>«Ты очень много значишь для нас</a:t>
                      </a:r>
                      <a:r>
                        <a:rPr lang="ru-RU" sz="2000" dirty="0" smtClean="0">
                          <a:latin typeface="Times New Roman"/>
                          <a:ea typeface="Arial"/>
                        </a:rPr>
                        <a:t>.</a:t>
                      </a:r>
                    </a:p>
                    <a:p>
                      <a:pPr>
                        <a:lnSpc>
                          <a:spcPts val="1460"/>
                        </a:lnSpc>
                        <a:spcAft>
                          <a:spcPts val="0"/>
                        </a:spcAft>
                      </a:pPr>
                      <a:endParaRPr lang="ru-RU" sz="2000" dirty="0" smtClean="0">
                        <a:latin typeface="Times New Roman"/>
                        <a:ea typeface="Arial"/>
                      </a:endParaRPr>
                    </a:p>
                    <a:p>
                      <a:pPr>
                        <a:lnSpc>
                          <a:spcPts val="146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Arial"/>
                        </a:rPr>
                        <a:t>Меня </a:t>
                      </a:r>
                      <a:r>
                        <a:rPr lang="ru-RU" sz="2000" dirty="0">
                          <a:latin typeface="Times New Roman"/>
                          <a:ea typeface="Arial"/>
                        </a:rPr>
                        <a:t>беспокоит твое настроение. </a:t>
                      </a:r>
                      <a:endParaRPr lang="ru-RU" sz="2000" dirty="0" smtClean="0">
                        <a:latin typeface="Times New Roman"/>
                        <a:ea typeface="Arial"/>
                      </a:endParaRPr>
                    </a:p>
                    <a:p>
                      <a:pPr>
                        <a:lnSpc>
                          <a:spcPts val="1460"/>
                        </a:lnSpc>
                        <a:spcAft>
                          <a:spcPts val="0"/>
                        </a:spcAft>
                      </a:pPr>
                      <a:endParaRPr lang="ru-RU" sz="2000" dirty="0" smtClean="0">
                        <a:latin typeface="Times New Roman"/>
                        <a:ea typeface="Arial"/>
                      </a:endParaRPr>
                    </a:p>
                    <a:p>
                      <a:pPr>
                        <a:lnSpc>
                          <a:spcPts val="146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Arial"/>
                        </a:rPr>
                        <a:t>Скажи</a:t>
                      </a:r>
                      <a:r>
                        <a:rPr lang="ru-RU" sz="2000" dirty="0">
                          <a:latin typeface="Times New Roman"/>
                          <a:ea typeface="Arial"/>
                        </a:rPr>
                        <a:t>, что происходит?»</a:t>
                      </a:r>
                      <a:endParaRPr lang="ru-RU" sz="1100" dirty="0">
                        <a:latin typeface="Arial"/>
                        <a:ea typeface="Arial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6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Arial"/>
                        </a:rPr>
                        <a:t>«Не говори глупостей. Давай поговорим о чем-нибудь другом»</a:t>
                      </a:r>
                      <a:endParaRPr lang="ru-RU" sz="1100" dirty="0">
                        <a:latin typeface="Arial"/>
                        <a:ea typeface="Arial"/>
                      </a:endParaRPr>
                    </a:p>
                  </a:txBody>
                  <a:tcPr marL="28575" marR="28575" marT="28575" marB="28575" anchor="ctr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662873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1987</TotalTime>
  <Words>798</Words>
  <Application>Microsoft Office PowerPoint</Application>
  <PresentationFormat>Экран (4:3)</PresentationFormat>
  <Paragraphs>135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Трек</vt:lpstr>
      <vt:lpstr>ПСИХОЛОГИЧЕСКОЕ   ЗДОРОВЬЕ РЕБЕНКА–  УСЛОВИЕ   ДЛЯ   УСПЕШНОГО ОБУЧЕНИЯ   И   РАЗВИТИЯ  (ПРОФИЛАКТИКА  ПОДРОСТКОВОГО  СУИЦИДА)</vt:lpstr>
      <vt:lpstr>ОСОБЕННОСТИ  подросткового  возраста </vt:lpstr>
      <vt:lpstr>Количественные показатели спектра депрессивных  симптомов </vt:lpstr>
      <vt:lpstr>тревожные факторы:</vt:lpstr>
      <vt:lpstr>Слайд 5</vt:lpstr>
      <vt:lpstr>Слайд 6</vt:lpstr>
      <vt:lpstr>Слайд 7</vt:lpstr>
      <vt:lpstr>Слайд 8</vt:lpstr>
      <vt:lpstr>ПрАВИЛА ПОВЕДЕНИЯ С РЕБЕНКОМ</vt:lpstr>
      <vt:lpstr>ПрАВИЛА ПОВЕДЕНИЯ С РЕБЕНКОМ</vt:lpstr>
      <vt:lpstr>Родителям  НЕЛЬЗЯ:  </vt:lpstr>
      <vt:lpstr>ПУТИ РЕШЕНИЯ ПРОБЛЕМЫ</vt:lpstr>
      <vt:lpstr>Удачи,  мудрости  и  терпения вам,  уважаемые  родители!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Нормативно-правовая основа организации работы ОУ по профилактике суицидов детей и пдростков</dc:title>
  <dc:creator>Абакирова</dc:creator>
  <cp:lastModifiedBy>PC</cp:lastModifiedBy>
  <cp:revision>205</cp:revision>
  <dcterms:created xsi:type="dcterms:W3CDTF">2013-11-13T08:09:49Z</dcterms:created>
  <dcterms:modified xsi:type="dcterms:W3CDTF">2016-02-14T05:56:37Z</dcterms:modified>
</cp:coreProperties>
</file>