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71" r:id="rId4"/>
    <p:sldId id="272" r:id="rId5"/>
    <p:sldId id="273" r:id="rId6"/>
    <p:sldId id="274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&#1051;&#1080;&#1089;&#1090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accent3">
            <a:lumMod val="20000"/>
            <a:lumOff val="80000"/>
          </a:schemeClr>
        </a:solidFill>
      </c:spPr>
    </c:floor>
    <c:plotArea>
      <c:layout/>
      <c:bar3DChart>
        <c:barDir val="bar"/>
        <c:grouping val="clustered"/>
        <c:ser>
          <c:idx val="0"/>
          <c:order val="0"/>
          <c:spPr>
            <a:solidFill>
              <a:srgbClr val="0000CC"/>
            </a:solidFill>
          </c:spPr>
          <c:dLbls>
            <c:dLbl>
              <c:idx val="0"/>
              <c:layout>
                <c:manualLayout>
                  <c:x val="7.7294144998947172E-3"/>
                  <c:y val="-0.1170723513276736"/>
                </c:manualLayout>
              </c:layout>
              <c:showVal val="1"/>
            </c:dLbl>
            <c:dLbl>
              <c:idx val="1"/>
              <c:layout>
                <c:manualLayout>
                  <c:x val="6.1835315999157715E-3"/>
                  <c:y val="-9.5392286266993281E-2"/>
                </c:manualLayout>
              </c:layout>
              <c:showVal val="1"/>
            </c:dLbl>
            <c:dLbl>
              <c:idx val="2"/>
              <c:layout>
                <c:manualLayout>
                  <c:x val="1.2367063199831541E-2"/>
                  <c:y val="-7.804823421844908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Лист1!$C$4:$C$6</c:f>
              <c:numCache>
                <c:formatCode>0%</c:formatCode>
                <c:ptCount val="3"/>
                <c:pt idx="0">
                  <c:v>0.64000000000000046</c:v>
                </c:pt>
                <c:pt idx="1">
                  <c:v>0.36000000000000021</c:v>
                </c:pt>
                <c:pt idx="2">
                  <c:v>0.14000000000000001</c:v>
                </c:pt>
              </c:numCache>
            </c:numRef>
          </c:val>
        </c:ser>
        <c:dLbls>
          <c:showVal val="1"/>
        </c:dLbls>
        <c:shape val="cylinder"/>
        <c:axId val="73573888"/>
        <c:axId val="73575424"/>
        <c:axId val="0"/>
      </c:bar3DChart>
      <c:catAx>
        <c:axId val="7357388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575424"/>
        <c:crosses val="autoZero"/>
        <c:auto val="1"/>
        <c:lblAlgn val="ctr"/>
        <c:lblOffset val="100"/>
      </c:catAx>
      <c:valAx>
        <c:axId val="73575424"/>
        <c:scaling>
          <c:orientation val="minMax"/>
        </c:scaling>
        <c:axPos val="b"/>
        <c:majorGridlines>
          <c:spPr>
            <a:ln>
              <a:solidFill>
                <a:schemeClr val="accent3">
                  <a:lumMod val="7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573888"/>
        <c:crosses val="autoZero"/>
        <c:crossBetween val="between"/>
      </c:valAx>
      <c:spPr>
        <a:noFill/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8464229388387413"/>
          <c:y val="6.7800750300960291E-2"/>
          <c:w val="0.51791447944006996"/>
          <c:h val="0.85163021289005603"/>
        </c:manualLayout>
      </c:layout>
      <c:radarChart>
        <c:radarStyle val="marker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pPr>
              <a:ln w="38100"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2.8916049748099852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1.0158659057004476E-2"/>
                  <c:y val="2.424225456785159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Лист1!$C$16:$C$18</c:f>
              <c:numCache>
                <c:formatCode>0%</c:formatCode>
                <c:ptCount val="3"/>
                <c:pt idx="0">
                  <c:v>0.79</c:v>
                </c:pt>
                <c:pt idx="1">
                  <c:v>0.2100000000000001</c:v>
                </c:pt>
                <c:pt idx="2">
                  <c:v>0.14000000000000001</c:v>
                </c:pt>
              </c:numCache>
            </c:numRef>
          </c:val>
        </c:ser>
        <c:dLbls>
          <c:showVal val="1"/>
        </c:dLbls>
        <c:axId val="70500352"/>
        <c:axId val="70501888"/>
      </c:radarChart>
      <c:catAx>
        <c:axId val="70500352"/>
        <c:scaling>
          <c:orientation val="minMax"/>
        </c:scaling>
        <c:axPos val="b"/>
        <c:majorGridlines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501888"/>
        <c:crosses val="autoZero"/>
        <c:auto val="1"/>
        <c:lblAlgn val="ctr"/>
        <c:lblOffset val="100"/>
      </c:catAx>
      <c:valAx>
        <c:axId val="7050188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8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500352"/>
        <c:crosses val="autoZero"/>
        <c:crossBetween val="between"/>
      </c:valAx>
      <c:spPr>
        <a:noFill/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accent3">
            <a:lumMod val="40000"/>
            <a:lumOff val="60000"/>
          </a:schemeClr>
        </a:solidFill>
      </c:spPr>
    </c:floor>
    <c:plotArea>
      <c:layout/>
      <c:bar3DChart>
        <c:barDir val="col"/>
        <c:grouping val="clustered"/>
        <c:ser>
          <c:idx val="0"/>
          <c:order val="0"/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solidFill>
                <a:srgbClr val="003300"/>
              </a:solidFill>
            </a:ln>
          </c:spPr>
          <c:dLbls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Лист1!$C$28:$C$30</c:f>
              <c:numCache>
                <c:formatCode>0%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0.14000000000000001</c:v>
                </c:pt>
              </c:numCache>
            </c:numRef>
          </c:val>
        </c:ser>
        <c:dLbls>
          <c:showVal val="1"/>
        </c:dLbls>
        <c:shape val="cone"/>
        <c:axId val="74111232"/>
        <c:axId val="74121216"/>
        <c:axId val="0"/>
      </c:bar3DChart>
      <c:catAx>
        <c:axId val="74111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121216"/>
        <c:crosses val="autoZero"/>
        <c:auto val="1"/>
        <c:lblAlgn val="ctr"/>
        <c:lblOffset val="100"/>
      </c:catAx>
      <c:valAx>
        <c:axId val="74121216"/>
        <c:scaling>
          <c:orientation val="minMax"/>
        </c:scaling>
        <c:axPos val="l"/>
        <c:majorGridlines>
          <c:spPr>
            <a:ln>
              <a:solidFill>
                <a:srgbClr val="9BBB59">
                  <a:lumMod val="75000"/>
                </a:srgbClr>
              </a:solidFill>
            </a:ln>
          </c:spPr>
        </c:majorGridlines>
        <c:numFmt formatCode="0%" sourceLinked="1"/>
        <c:tickLblPos val="nextTo"/>
        <c:spPr>
          <a:ln>
            <a:solidFill>
              <a:schemeClr val="accent3">
                <a:lumMod val="75000"/>
              </a:schemeClr>
            </a:solidFill>
          </a:ln>
        </c:spPr>
        <c:txPr>
          <a:bodyPr/>
          <a:lstStyle/>
          <a:p>
            <a:pPr>
              <a:defRPr sz="11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11123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solidFill>
          <a:schemeClr val="accent3">
            <a:lumMod val="20000"/>
            <a:lumOff val="80000"/>
          </a:schemeClr>
        </a:solidFill>
      </c:spPr>
    </c:floor>
    <c:plotArea>
      <c:layout/>
      <c:bar3D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Pt>
            <c:idx val="0"/>
            <c:spPr>
              <a:solidFill>
                <a:srgbClr val="0070C0"/>
              </a:solidFill>
              <a:ln>
                <a:solidFill>
                  <a:srgbClr val="000099"/>
                </a:solidFill>
              </a:ln>
            </c:spPr>
          </c:dPt>
          <c:dPt>
            <c:idx val="1"/>
            <c:spPr>
              <a:solidFill>
                <a:srgbClr val="0070C0"/>
              </a:solidFill>
              <a:ln>
                <a:solidFill>
                  <a:srgbClr val="000099"/>
                </a:solidFill>
              </a:ln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0099"/>
                </a:solidFill>
              </a:ln>
            </c:spPr>
          </c:dPt>
          <c:dLbls>
            <c:dLbl>
              <c:idx val="0"/>
              <c:layout>
                <c:manualLayout>
                  <c:x val="4.8929321146123691E-3"/>
                  <c:y val="-0.12453026426924776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9.7858642292245022E-3"/>
                  <c:y val="-9.4471234962877612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9.7858642292245022E-3"/>
                  <c:y val="-9.017708791911043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Лист1!$B$36:$B$38</c:f>
              <c:numCache>
                <c:formatCode>0%</c:formatCode>
                <c:ptCount val="3"/>
                <c:pt idx="0">
                  <c:v>0.71000000000000041</c:v>
                </c:pt>
                <c:pt idx="1">
                  <c:v>0.2900000000000002</c:v>
                </c:pt>
                <c:pt idx="2">
                  <c:v>0.2100000000000001</c:v>
                </c:pt>
              </c:numCache>
            </c:numRef>
          </c:val>
        </c:ser>
        <c:dLbls>
          <c:showVal val="1"/>
        </c:dLbls>
        <c:shape val="cylinder"/>
        <c:axId val="74171520"/>
        <c:axId val="74165632"/>
        <c:axId val="0"/>
      </c:bar3DChart>
      <c:valAx>
        <c:axId val="74165632"/>
        <c:scaling>
          <c:orientation val="minMax"/>
        </c:scaling>
        <c:delete val="1"/>
        <c:axPos val="b"/>
        <c:numFmt formatCode="0%" sourceLinked="1"/>
        <c:tickLblPos val="none"/>
        <c:crossAx val="74171520"/>
        <c:crosses val="autoZero"/>
        <c:crossBetween val="between"/>
      </c:valAx>
      <c:catAx>
        <c:axId val="7417152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165632"/>
        <c:crosses val="autoZero"/>
        <c:auto val="1"/>
        <c:lblAlgn val="ctr"/>
        <c:lblOffset val="100"/>
      </c:cat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spPr>
            <a:ln w="57150">
              <a:solidFill>
                <a:srgbClr val="7030A0"/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 w="57150">
                <a:solidFill>
                  <a:srgbClr val="7030A0"/>
                </a:solidFill>
              </a:ln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Лист1!$C$51:$F$51</c:f>
              <c:strCache>
                <c:ptCount val="4"/>
                <c:pt idx="0">
                  <c:v>общепедагогическая функция</c:v>
                </c:pt>
                <c:pt idx="1">
                  <c:v>воспитательная деятельность </c:v>
                </c:pt>
                <c:pt idx="2">
                  <c:v>развивающая деятельность</c:v>
                </c:pt>
                <c:pt idx="3">
                  <c:v>нравственные нормы</c:v>
                </c:pt>
              </c:strCache>
            </c:strRef>
          </c:cat>
          <c:val>
            <c:numRef>
              <c:f>Лист1!$C$52:$F$52</c:f>
              <c:numCache>
                <c:formatCode>0%</c:formatCode>
                <c:ptCount val="4"/>
                <c:pt idx="0">
                  <c:v>0.64000000000000046</c:v>
                </c:pt>
                <c:pt idx="1">
                  <c:v>0.79</c:v>
                </c:pt>
                <c:pt idx="2">
                  <c:v>0.5</c:v>
                </c:pt>
                <c:pt idx="3">
                  <c:v>0.71000000000000041</c:v>
                </c:pt>
              </c:numCache>
            </c:numRef>
          </c:val>
        </c:ser>
        <c:marker val="1"/>
        <c:axId val="76092928"/>
        <c:axId val="76094464"/>
      </c:lineChart>
      <c:catAx>
        <c:axId val="760929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094464"/>
        <c:crosses val="autoZero"/>
        <c:auto val="1"/>
        <c:lblAlgn val="ctr"/>
        <c:lblOffset val="100"/>
      </c:catAx>
      <c:valAx>
        <c:axId val="76094464"/>
        <c:scaling>
          <c:orientation val="minMax"/>
        </c:scaling>
        <c:axPos val="l"/>
        <c:majorGridlines>
          <c:spPr>
            <a:ln>
              <a:solidFill>
                <a:srgbClr val="92D050"/>
              </a:solidFill>
            </a:ln>
          </c:spPr>
        </c:majorGridlines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092928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B1AF-85CD-41C8-8181-67BC7BF674C5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A06-4BDC-4DF0-B1B1-9CC31F21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B1AF-85CD-41C8-8181-67BC7BF674C5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A06-4BDC-4DF0-B1B1-9CC31F21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B1AF-85CD-41C8-8181-67BC7BF674C5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A06-4BDC-4DF0-B1B1-9CC31F21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B1AF-85CD-41C8-8181-67BC7BF674C5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A06-4BDC-4DF0-B1B1-9CC31F21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B1AF-85CD-41C8-8181-67BC7BF674C5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A06-4BDC-4DF0-B1B1-9CC31F21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B1AF-85CD-41C8-8181-67BC7BF674C5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A06-4BDC-4DF0-B1B1-9CC31F21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B1AF-85CD-41C8-8181-67BC7BF674C5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A06-4BDC-4DF0-B1B1-9CC31F21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B1AF-85CD-41C8-8181-67BC7BF674C5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A06-4BDC-4DF0-B1B1-9CC31F21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B1AF-85CD-41C8-8181-67BC7BF674C5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A06-4BDC-4DF0-B1B1-9CC31F21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B1AF-85CD-41C8-8181-67BC7BF674C5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A06-4BDC-4DF0-B1B1-9CC31F21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B1AF-85CD-41C8-8181-67BC7BF674C5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FA06-4BDC-4DF0-B1B1-9CC31F21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5B1AF-85CD-41C8-8181-67BC7BF674C5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DFA06-4BDC-4DF0-B1B1-9CC31F21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42844" y="1643050"/>
            <a:ext cx="8786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8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ПРОФЕССИОНАЛЬНЫЙ   </a:t>
            </a:r>
          </a:p>
          <a:p>
            <a:pPr lvl="0" algn="ctr">
              <a:defRPr/>
            </a:pPr>
            <a:r>
              <a:rPr lang="ru-RU" sz="48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УРОВЕНЬ   ПЕДАГОГА</a:t>
            </a:r>
            <a:endParaRPr lang="ru-RU" sz="24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42918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3300"/>
                </a:solidFill>
                <a:latin typeface="Georgia" pitchFamily="18" charset="0"/>
              </a:rPr>
              <a:t>НОВОСИБИРСКАЯ ОБЛАСТЬ  МБОУ  ТОГУЧИНСКОГО  РАЙОНА «КИИКСКАЯ СРЕДНЯЯ ШКОЛА»</a:t>
            </a:r>
            <a:endParaRPr lang="ru-RU" sz="1200" b="1" dirty="0">
              <a:solidFill>
                <a:srgbClr val="003300"/>
              </a:solidFill>
              <a:latin typeface="Georgia" pitchFamily="18" charset="0"/>
            </a:endParaRPr>
          </a:p>
        </p:txBody>
      </p:sp>
      <p:pic>
        <p:nvPicPr>
          <p:cNvPr id="7170" name="Picture 2" descr="http://ippt.ru/files/Articles/PP_i_PK/kurs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571604" cy="157160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71670" y="4214818"/>
            <a:ext cx="66437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Образование — лицо разума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Кей-Кавус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2198" y="6000768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Составители: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Рагулина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Л.Д.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Богданова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Н.Д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357167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b="1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Трудовая    функция</a:t>
            </a:r>
            <a:r>
              <a:rPr lang="ru-RU" sz="3600" b="1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 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000108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ln w="1905">
                  <a:solidFill>
                    <a:srgbClr val="006600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«Общепедагогическая    функция.   Обучение»</a:t>
            </a:r>
            <a:endParaRPr lang="ru-RU" sz="2400" b="1" dirty="0">
              <a:ln w="1905">
                <a:solidFill>
                  <a:srgbClr val="006600"/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pic>
        <p:nvPicPr>
          <p:cNvPr id="8194" name="Picture 2" descr="https://im2-tub-ru.yandex.net/i?id=0c7165e3492e80d9ed2f883565941e32&amp;n=33&amp;h=215&amp;w=2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785950" cy="1482546"/>
          </a:xfrm>
          <a:prstGeom prst="rect">
            <a:avLst/>
          </a:prstGeom>
          <a:noFill/>
        </p:spPr>
      </p:pic>
      <p:graphicFrame>
        <p:nvGraphicFramePr>
          <p:cNvPr id="8" name="Диаграмма 7"/>
          <p:cNvGraphicFramePr/>
          <p:nvPr/>
        </p:nvGraphicFramePr>
        <p:xfrm>
          <a:off x="714348" y="1785926"/>
          <a:ext cx="792961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85918" y="5000636"/>
            <a:ext cx="678661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Слабая степень выраженности</a:t>
            </a:r>
          </a:p>
          <a:p>
            <a:pPr algn="just">
              <a:buBlip>
                <a:blip r:embed="rId5"/>
              </a:buBlip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Участия в разработке и реализации программы развития  ОО</a:t>
            </a:r>
          </a:p>
          <a:p>
            <a:pPr algn="just">
              <a:buBlip>
                <a:blip r:embed="rId5"/>
              </a:buBlip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Системы анализа эффективности учебных занятий и подходов к обучению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357167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b="1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Трудовая    функция</a:t>
            </a:r>
            <a:r>
              <a:rPr lang="ru-RU" sz="3600" b="1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 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142984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ln w="1905">
                  <a:solidFill>
                    <a:srgbClr val="006600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«Воспитательная   деятельность»</a:t>
            </a:r>
            <a:endParaRPr lang="ru-RU" sz="2400" b="1" dirty="0">
              <a:ln w="1905">
                <a:solidFill>
                  <a:srgbClr val="006600"/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pic>
        <p:nvPicPr>
          <p:cNvPr id="8194" name="Picture 2" descr="https://im2-tub-ru.yandex.net/i?id=0c7165e3492e80d9ed2f883565941e32&amp;n=33&amp;h=215&amp;w=2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785950" cy="148254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85918" y="4857760"/>
            <a:ext cx="721523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Слабая степень выраженности</a:t>
            </a:r>
          </a:p>
          <a:p>
            <a:pPr algn="just">
              <a:buBlip>
                <a:blip r:embed="rId4"/>
              </a:buBlip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Реализации современных форм и методов воспитательной работы</a:t>
            </a:r>
          </a:p>
          <a:p>
            <a:pPr algn="just">
              <a:buBlip>
                <a:blip r:embed="rId4"/>
              </a:buBlip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Определения и принятия четких правил поведения обучающимися в соответствии с уставом ОО</a:t>
            </a:r>
          </a:p>
          <a:p>
            <a:pPr algn="just">
              <a:buBlip>
                <a:blip r:embed="rId4"/>
              </a:buBlip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Использования конструктивных воспитательных усилий родителей детей</a:t>
            </a:r>
          </a:p>
          <a:p>
            <a:endParaRPr lang="ru-RU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785786" y="1500174"/>
          <a:ext cx="750099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357167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b="1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Трудовая    функция</a:t>
            </a:r>
            <a:r>
              <a:rPr lang="ru-RU" sz="3600" b="1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 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000108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ln w="1905">
                  <a:solidFill>
                    <a:srgbClr val="006600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«Развивающая деятельность»</a:t>
            </a:r>
            <a:endParaRPr lang="ru-RU" sz="2400" b="1" dirty="0">
              <a:ln w="1905">
                <a:solidFill>
                  <a:srgbClr val="006600"/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pic>
        <p:nvPicPr>
          <p:cNvPr id="8194" name="Picture 2" descr="https://im2-tub-ru.yandex.net/i?id=0c7165e3492e80d9ed2f883565941e32&amp;n=33&amp;h=215&amp;w=2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785950" cy="148254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85918" y="5000636"/>
            <a:ext cx="7143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Слабая степень выраженности</a:t>
            </a:r>
          </a:p>
          <a:p>
            <a:pPr algn="just">
              <a:buBlip>
                <a:blip r:embed="rId4"/>
              </a:buBlip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Освоение и применение  психолого-педагогических технологий</a:t>
            </a:r>
          </a:p>
          <a:p>
            <a:pPr algn="just">
              <a:buBlip>
                <a:blip r:embed="rId4"/>
              </a:buBlip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Взаимодействие с другими специалистами в рамках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консилиума</a:t>
            </a:r>
          </a:p>
          <a:p>
            <a:endParaRPr lang="ru-RU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285984" y="1785926"/>
          <a:ext cx="4500594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857224" y="642918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ln w="1905">
                  <a:solidFill>
                    <a:srgbClr val="006600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«Нравственные нормы»</a:t>
            </a:r>
            <a:endParaRPr lang="ru-RU" sz="2400" b="1" dirty="0">
              <a:ln w="1905">
                <a:solidFill>
                  <a:srgbClr val="006600"/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pic>
        <p:nvPicPr>
          <p:cNvPr id="8194" name="Picture 2" descr="https://im2-tub-ru.yandex.net/i?id=0c7165e3492e80d9ed2f883565941e32&amp;n=33&amp;h=215&amp;w=2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785950" cy="148254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85918" y="5000636"/>
            <a:ext cx="721523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Слабая степень выраженности</a:t>
            </a:r>
          </a:p>
          <a:p>
            <a:pPr algn="just">
              <a:buBlip>
                <a:blip r:embed="rId4"/>
              </a:buBlip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Осуществления  деятельности на высоком профессиональном уровне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4"/>
              </a:buBlip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Учета особенностей психофизического развития детей и состояния их здоровья</a:t>
            </a:r>
          </a:p>
          <a:p>
            <a:pPr algn="just">
              <a:buBlip>
                <a:blip r:embed="rId4"/>
              </a:buBlip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Стремления  быть образцом профессионализма</a:t>
            </a:r>
          </a:p>
          <a:p>
            <a:pPr algn="just">
              <a:buBlip>
                <a:blip r:embed="rId4"/>
              </a:buBlip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Соблюдения культуру речи</a:t>
            </a:r>
          </a:p>
          <a:p>
            <a:endParaRPr lang="ru-RU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785786" y="1643050"/>
          <a:ext cx="7786742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 descr="https://im2-tub-ru.yandex.net/i?id=0c7165e3492e80d9ed2f883565941e32&amp;n=33&amp;h=215&amp;w=2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119212"/>
            <a:ext cx="1643106" cy="136396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14282" y="428604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b="1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ИТОГИ    САМООЦЕНКИ   СООТВЕТСТВИЯ   ПЕДАГОГА   ПРОФЕССИОНАЛЬНОМУ   УРОВНЮ</a:t>
            </a:r>
            <a:r>
              <a:rPr lang="ru-RU" sz="2800" b="1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 </a:t>
            </a:r>
            <a:endParaRPr lang="ru-RU" sz="2400" dirty="0">
              <a:solidFill>
                <a:srgbClr val="000099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500166" y="1785926"/>
          <a:ext cx="657229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http://michaeltitov.ru/uploads/posts/2014-01/1389672285_2014-01-14_0804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41"/>
            <a:ext cx="9429784" cy="7117849"/>
          </a:xfrm>
          <a:prstGeom prst="rect">
            <a:avLst/>
          </a:prstGeom>
          <a:noFill/>
        </p:spPr>
      </p:pic>
      <p:pic>
        <p:nvPicPr>
          <p:cNvPr id="6" name="Picture 2" descr="https://im2-tub-ru.yandex.net/i?id=0c7165e3492e80d9ed2f883565941e32&amp;n=33&amp;h=215&amp;w=25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572008"/>
            <a:ext cx="1857388" cy="1541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171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46</cp:revision>
  <dcterms:created xsi:type="dcterms:W3CDTF">2016-10-24T16:04:51Z</dcterms:created>
  <dcterms:modified xsi:type="dcterms:W3CDTF">2016-10-28T19:28:04Z</dcterms:modified>
</cp:coreProperties>
</file>