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68" r:id="rId6"/>
    <p:sldId id="258" r:id="rId7"/>
    <p:sldId id="263" r:id="rId8"/>
    <p:sldId id="264" r:id="rId9"/>
    <p:sldId id="262" r:id="rId10"/>
    <p:sldId id="261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A0272"/>
    <a:srgbClr val="003300"/>
    <a:srgbClr val="800080"/>
    <a:srgbClr val="4B0294"/>
    <a:srgbClr val="6403C5"/>
    <a:srgbClr val="660066"/>
    <a:srgbClr val="350CCA"/>
    <a:srgbClr val="660033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K:\&#1055;&#1045;&#1044;%20&#1057;&#1054;&#1042;&#1045;&#1058;%20&#1053;&#1056;&#1040;&#1042;&#1057;&#1058;&#1042;&#1045;&#1053;&#1053;&#1054;&#1045;%20&#1042;&#1054;&#1057;&#1055;&#1048;&#1058;&#1040;&#1053;&#1048;&#1045;\+&#1051;&#1080;&#1089;&#1090;%20Microsoft%20Office%20Exc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45;&#1044;%20&#1057;&#1054;&#1042;&#1045;&#1058;%20&#1053;&#1056;&#1040;&#1042;&#1057;&#1058;&#1042;&#1045;&#1053;&#1053;&#1054;&#1045;%20&#1042;&#1054;&#1057;&#1055;&#1048;&#1058;&#1040;&#1053;&#1048;&#1045;\+&#1051;&#1080;&#1089;&#1090;%20Microsoft%20Office%20Exc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45;&#1044;%20&#1057;&#1054;&#1042;&#1045;&#1058;%20&#1053;&#1056;&#1040;&#1042;&#1057;&#1058;&#1042;&#1045;&#1053;&#1053;&#1054;&#1045;%20&#1042;&#1054;&#1057;&#1055;&#1048;&#1058;&#1040;&#1053;&#1048;&#1045;\&#1051;&#1080;&#1089;&#1090;%20Microsoft%20Exce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45;&#1044;%20&#1057;&#1054;&#1042;&#1045;&#1058;%20&#1053;&#1056;&#1040;&#1042;&#1057;&#1058;&#1042;&#1045;&#1053;&#1053;&#1054;&#1045;%20&#1042;&#1054;&#1057;&#1055;&#1048;&#1058;&#1040;&#1053;&#1048;&#1045;\+&#1051;&#1080;&#1089;&#1090;%20Microsoft%20Office%20Exce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45;&#1044;%20&#1057;&#1054;&#1042;&#1045;&#1058;%20&#1053;&#1056;&#1040;&#1042;&#1057;&#1058;&#1042;&#1045;&#1053;&#1053;&#1054;&#1045;%20&#1042;&#1054;&#1057;&#1055;&#1048;&#1058;&#1040;&#1053;&#1048;&#1045;\+&#1051;&#1080;&#1089;&#1090;%20Microsoft%20Office%20Exce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5;&#1045;&#1044;%20&#1057;&#1054;&#1042;&#1045;&#1058;%20&#1053;&#1056;&#1040;&#1042;&#1057;&#1058;&#1042;&#1045;&#1053;&#1053;&#1054;&#1045;%20&#1042;&#1054;&#1057;&#1055;&#1048;&#1058;&#1040;&#1053;&#1048;&#1045;\+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9832801904859304"/>
          <c:y val="7.0172137277879382E-2"/>
          <c:w val="0.60325939455330801"/>
          <c:h val="0.78653097791091509"/>
        </c:manualLayout>
      </c:layout>
      <c:barChart>
        <c:barDir val="col"/>
        <c:grouping val="stacked"/>
        <c:ser>
          <c:idx val="0"/>
          <c:order val="0"/>
          <c:spPr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  <a:ln>
              <a:solidFill>
                <a:srgbClr val="FFFF0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8100000" scaled="1"/>
                <a:tileRect/>
              </a:gradFill>
              <a:ln>
                <a:solidFill>
                  <a:srgbClr val="FFFF00"/>
                </a:solidFill>
                <a:beve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8100000" scaled="1"/>
                <a:tileRect/>
              </a:gradFill>
              <a:ln>
                <a:solidFill>
                  <a:srgbClr val="FFFF00"/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2.938455099133526E-3"/>
                  <c:y val="-0.3809497146376680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206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8.8153652974005871E-3"/>
                  <c:y val="-6.6031483844132557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00206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Лист1!$C$4:$C$5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Лист1!$D$4:$D$5</c:f>
              <c:numCache>
                <c:formatCode>0%</c:formatCode>
                <c:ptCount val="2"/>
                <c:pt idx="0">
                  <c:v>0.9</c:v>
                </c:pt>
                <c:pt idx="1">
                  <c:v>0.1</c:v>
                </c:pt>
              </c:numCache>
            </c:numRef>
          </c:val>
        </c:ser>
        <c:overlap val="100"/>
        <c:axId val="67276800"/>
        <c:axId val="67278336"/>
      </c:barChart>
      <c:catAx>
        <c:axId val="672768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 i="0" baseline="0">
                <a:solidFill>
                  <a:srgbClr val="2812AA"/>
                </a:solidFill>
                <a:latin typeface="Bookman Old Style" pitchFamily="18" charset="0"/>
              </a:defRPr>
            </a:pPr>
            <a:endParaRPr lang="ru-RU"/>
          </a:p>
        </c:txPr>
        <c:crossAx val="67278336"/>
        <c:crosses val="autoZero"/>
        <c:auto val="1"/>
        <c:lblAlgn val="ctr"/>
        <c:lblOffset val="100"/>
      </c:catAx>
      <c:valAx>
        <c:axId val="67278336"/>
        <c:scaling>
          <c:orientation val="minMax"/>
        </c:scaling>
        <c:axPos val="l"/>
        <c:majorGridlines/>
        <c:numFmt formatCode="0%" sourceLinked="1"/>
        <c:majorTickMark val="none"/>
        <c:tickLblPos val="nextTo"/>
        <c:txPr>
          <a:bodyPr/>
          <a:lstStyle/>
          <a:p>
            <a:pPr>
              <a:defRPr sz="1800" b="1" i="0" baseline="0">
                <a:solidFill>
                  <a:srgbClr val="2812AA"/>
                </a:solidFill>
                <a:latin typeface="Bookman Old Style" pitchFamily="18" charset="0"/>
              </a:defRPr>
            </a:pPr>
            <a:endParaRPr lang="ru-RU"/>
          </a:p>
        </c:txPr>
        <c:crossAx val="6727680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2">
            <a:lumMod val="20000"/>
            <a:lumOff val="80000"/>
          </a:schemeClr>
        </a:solidFill>
      </c:spPr>
    </c:floor>
    <c:sideWall>
      <c:spPr>
        <a:solidFill>
          <a:schemeClr val="bg1"/>
        </a:solidFill>
      </c:spPr>
    </c:sideWall>
    <c:backWall>
      <c:spPr>
        <a:solidFill>
          <a:srgbClr val="F9FDFD"/>
        </a:solidFill>
      </c:spPr>
    </c:backWall>
    <c:plotArea>
      <c:layout/>
      <c:bar3DChart>
        <c:barDir val="col"/>
        <c:grouping val="clustered"/>
        <c:ser>
          <c:idx val="0"/>
          <c:order val="0"/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spPr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8900000" scaled="1"/>
                <a:tileRect/>
              </a:gradFill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8100000" scaled="1"/>
                <a:tileRect/>
              </a:gradFill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8100000" scaled="1"/>
                <a:tileRect/>
              </a:gradFill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gradFill flip="none" rotWithShape="1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18900000" scaled="1"/>
                <a:tileRect/>
              </a:gradFill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6.9444444444444503E-2"/>
                  <c:y val="3.3672391930733854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1111111111111192E-2"/>
                  <c:y val="8.4180979826834704E-3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5.8333333333333424E-2"/>
                  <c:y val="3.6478203644174791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5.9722222222222336E-2"/>
                  <c:y val="3.086635926983937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Лист2!$B$15:$B$18</c:f>
              <c:strCache>
                <c:ptCount val="4"/>
                <c:pt idx="0">
                  <c:v>Иногда теряются</c:v>
                </c:pt>
                <c:pt idx="1">
                  <c:v>Иногда принимают необдуманное решение</c:v>
                </c:pt>
                <c:pt idx="2">
                  <c:v>Иногда не обращают внимания</c:v>
                </c:pt>
                <c:pt idx="3">
                  <c:v>Не готовы обсуждать проблемы с кем-либо</c:v>
                </c:pt>
              </c:strCache>
            </c:strRef>
          </c:cat>
          <c:val>
            <c:numRef>
              <c:f>Лист2!$C$15:$C$18</c:f>
              <c:numCache>
                <c:formatCode>0%</c:formatCode>
                <c:ptCount val="4"/>
                <c:pt idx="0">
                  <c:v>1</c:v>
                </c:pt>
                <c:pt idx="1">
                  <c:v>0.66000000000000036</c:v>
                </c:pt>
                <c:pt idx="2">
                  <c:v>0.60000000000000031</c:v>
                </c:pt>
                <c:pt idx="3">
                  <c:v>0.4</c:v>
                </c:pt>
              </c:numCache>
            </c:numRef>
          </c:val>
        </c:ser>
        <c:shape val="cylinder"/>
        <c:axId val="67183360"/>
        <c:axId val="67184896"/>
        <c:axId val="0"/>
      </c:bar3DChart>
      <c:catAx>
        <c:axId val="67183360"/>
        <c:scaling>
          <c:orientation val="minMax"/>
        </c:scaling>
        <c:delete val="1"/>
        <c:axPos val="b"/>
        <c:tickLblPos val="none"/>
        <c:crossAx val="67184896"/>
        <c:crosses val="autoZero"/>
        <c:auto val="1"/>
        <c:lblAlgn val="ctr"/>
        <c:lblOffset val="100"/>
      </c:catAx>
      <c:valAx>
        <c:axId val="67184896"/>
        <c:scaling>
          <c:orientation val="minMax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2000" b="1">
                <a:solidFill>
                  <a:srgbClr val="003300"/>
                </a:solidFill>
                <a:latin typeface="Bookman Old Style" pitchFamily="18" charset="0"/>
              </a:defRPr>
            </a:pPr>
            <a:endParaRPr lang="ru-RU"/>
          </a:p>
        </c:txPr>
        <c:crossAx val="671833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 b="1">
              <a:solidFill>
                <a:srgbClr val="0033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floor>
      <c:spPr>
        <a:solidFill>
          <a:schemeClr val="accent6">
            <a:lumMod val="20000"/>
            <a:lumOff val="80000"/>
          </a:schemeClr>
        </a:solidFill>
        <a:ln>
          <a:solidFill>
            <a:srgbClr val="7030A0"/>
          </a:solidFill>
        </a:ln>
      </c:spPr>
    </c:floor>
    <c:sideWall>
      <c:spPr>
        <a:solidFill>
          <a:schemeClr val="accent6">
            <a:lumMod val="20000"/>
            <a:lumOff val="80000"/>
          </a:schemeClr>
        </a:solidFill>
      </c:spPr>
    </c:sideWall>
    <c:backWall>
      <c:spPr>
        <a:solidFill>
          <a:schemeClr val="accent6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566491688538931"/>
          <c:y val="4.5036824207356593E-2"/>
          <c:w val="0.57671770195392247"/>
          <c:h val="0.92676254755065357"/>
        </c:manualLayout>
      </c:layout>
      <c:bar3DChart>
        <c:barDir val="col"/>
        <c:grouping val="clustered"/>
        <c:ser>
          <c:idx val="0"/>
          <c:order val="0"/>
          <c:dPt>
            <c:idx val="0"/>
            <c:spPr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8900000" scaled="1"/>
                <a:tileRect/>
              </a:gradFill>
              <a:ln>
                <a:solidFill>
                  <a:srgbClr val="7030A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8100000" scaled="1"/>
                <a:tileRect/>
              </a:gra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8100000" scaled="1"/>
                <a:tileRect/>
              </a:gra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gradFill flip="none" rotWithShape="1"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8100000" scaled="1"/>
                <a:tileRect/>
              </a:gradFill>
              <a:ln>
                <a:solidFill>
                  <a:srgbClr val="FFFF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gradFill flip="none" rotWithShape="1">
                <a:gsLst>
                  <a:gs pos="0">
                    <a:srgbClr val="D6B19C"/>
                  </a:gs>
                  <a:gs pos="30000">
                    <a:srgbClr val="D49E6C"/>
                  </a:gs>
                  <a:gs pos="70000">
                    <a:srgbClr val="A65528"/>
                  </a:gs>
                  <a:gs pos="100000">
                    <a:srgbClr val="663012"/>
                  </a:gs>
                </a:gsLst>
                <a:lin ang="8100000" scaled="1"/>
                <a:tileRect/>
              </a:gradFill>
              <a:ln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800" b="1">
                    <a:solidFill>
                      <a:srgbClr val="3A027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Лист3!$B$15:$B$19</c:f>
              <c:strCache>
                <c:ptCount val="5"/>
                <c:pt idx="0">
                  <c:v>Обращаются к юмору</c:v>
                </c:pt>
                <c:pt idx="1">
                  <c:v>Считают себя правыми</c:v>
                </c:pt>
                <c:pt idx="2">
                  <c:v>Находят компромисс</c:v>
                </c:pt>
                <c:pt idx="3">
                  <c:v>Переносят разговор на внеурочное время</c:v>
                </c:pt>
                <c:pt idx="4">
                  <c:v>Анализируют, для правильного отношения в будущем</c:v>
                </c:pt>
              </c:strCache>
            </c:strRef>
          </c:cat>
          <c:val>
            <c:numRef>
              <c:f>Лист3!$C$15:$C$19</c:f>
              <c:numCache>
                <c:formatCode>0%</c:formatCode>
                <c:ptCount val="5"/>
                <c:pt idx="0">
                  <c:v>0.38000000000000067</c:v>
                </c:pt>
                <c:pt idx="1">
                  <c:v>0.53</c:v>
                </c:pt>
                <c:pt idx="2">
                  <c:v>0.60000000000000064</c:v>
                </c:pt>
                <c:pt idx="3">
                  <c:v>0.68</c:v>
                </c:pt>
                <c:pt idx="4">
                  <c:v>0.73000000000000065</c:v>
                </c:pt>
              </c:numCache>
            </c:numRef>
          </c:val>
        </c:ser>
        <c:shape val="cone"/>
        <c:axId val="69367296"/>
        <c:axId val="69368832"/>
        <c:axId val="0"/>
      </c:bar3DChart>
      <c:catAx>
        <c:axId val="69367296"/>
        <c:scaling>
          <c:orientation val="minMax"/>
        </c:scaling>
        <c:delete val="1"/>
        <c:axPos val="b"/>
        <c:tickLblPos val="none"/>
        <c:crossAx val="69368832"/>
        <c:crosses val="autoZero"/>
        <c:auto val="1"/>
        <c:lblAlgn val="ctr"/>
        <c:lblOffset val="100"/>
      </c:catAx>
      <c:valAx>
        <c:axId val="69368832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936729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804486018288216"/>
          <c:y val="8.1124025569505265E-2"/>
          <c:w val="0.28029246488370402"/>
          <c:h val="0.88138825127258269"/>
        </c:manualLayout>
      </c:layout>
      <c:txPr>
        <a:bodyPr/>
        <a:lstStyle/>
        <a:p>
          <a:pPr>
            <a:defRPr sz="16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view3D>
      <c:rAngAx val="1"/>
    </c:view3D>
    <c:floor>
      <c:spPr>
        <a:solidFill>
          <a:srgbClr val="F79646">
            <a:lumMod val="20000"/>
            <a:lumOff val="80000"/>
          </a:srgbClr>
        </a:solidFill>
      </c:spPr>
    </c:floor>
    <c:sideWall>
      <c:spPr>
        <a:solidFill>
          <a:schemeClr val="accent6">
            <a:lumMod val="20000"/>
            <a:lumOff val="80000"/>
          </a:schemeClr>
        </a:solidFill>
      </c:spPr>
    </c:sideWall>
    <c:backWall>
      <c:spPr>
        <a:solidFill>
          <a:srgbClr val="F79646">
            <a:lumMod val="20000"/>
            <a:lumOff val="80000"/>
          </a:srgbClr>
        </a:solidFill>
      </c:spPr>
    </c:backWall>
    <c:plotArea>
      <c:layout/>
      <c:bar3DChart>
        <c:barDir val="bar"/>
        <c:grouping val="clustered"/>
        <c:ser>
          <c:idx val="0"/>
          <c:order val="0"/>
          <c:dPt>
            <c:idx val="0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"/>
            <c:spPr>
              <a:gradFill flip="none" rotWithShape="1">
                <a:gsLst>
                  <a:gs pos="0">
                    <a:srgbClr val="0000CC">
                      <a:shade val="30000"/>
                      <a:satMod val="115000"/>
                    </a:srgbClr>
                  </a:gs>
                  <a:gs pos="50000">
                    <a:srgbClr val="0000CC">
                      <a:shade val="67500"/>
                      <a:satMod val="115000"/>
                    </a:srgbClr>
                  </a:gs>
                  <a:gs pos="100000">
                    <a:srgbClr val="0000CC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2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-4.3818315168530353E-2"/>
                  <c:y val="-8.444385341134962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5.3207954133215572E-2"/>
                  <c:y val="-7.7777233405190591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6.4162532925348334E-2"/>
                  <c:y val="-8.6666060080069676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Лист1!$D$27:$D$29</c:f>
              <c:strCache>
                <c:ptCount val="3"/>
                <c:pt idx="0">
                  <c:v>Были свидетелями конфликта</c:v>
                </c:pt>
                <c:pt idx="1">
                  <c:v>Сталкивались с грубостью</c:v>
                </c:pt>
                <c:pt idx="2">
                  <c:v>В конфликте внутренне поддерживают ученика</c:v>
                </c:pt>
              </c:strCache>
            </c:strRef>
          </c:cat>
          <c:val>
            <c:numRef>
              <c:f>Лист1!$E$27:$E$29</c:f>
              <c:numCache>
                <c:formatCode>0%</c:formatCode>
                <c:ptCount val="3"/>
                <c:pt idx="0">
                  <c:v>0.8</c:v>
                </c:pt>
                <c:pt idx="1">
                  <c:v>0.75000000000000078</c:v>
                </c:pt>
                <c:pt idx="2">
                  <c:v>0.65000000000000091</c:v>
                </c:pt>
              </c:numCache>
            </c:numRef>
          </c:val>
        </c:ser>
        <c:shape val="cylinder"/>
        <c:axId val="69413120"/>
        <c:axId val="69427200"/>
        <c:axId val="0"/>
      </c:bar3DChart>
      <c:catAx>
        <c:axId val="69413120"/>
        <c:scaling>
          <c:orientation val="minMax"/>
        </c:scaling>
        <c:delete val="1"/>
        <c:axPos val="l"/>
        <c:tickLblPos val="none"/>
        <c:crossAx val="69427200"/>
        <c:crosses val="autoZero"/>
        <c:auto val="1"/>
        <c:lblAlgn val="ctr"/>
        <c:lblOffset val="100"/>
      </c:catAx>
      <c:valAx>
        <c:axId val="69427200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  <a:latin typeface="Bookman Old Style" pitchFamily="18" charset="0"/>
              </a:defRPr>
            </a:pPr>
            <a:endParaRPr lang="ru-RU"/>
          </a:p>
        </c:txPr>
        <c:crossAx val="69413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6878098571011955E-2"/>
          <c:y val="0.83632988293646504"/>
          <c:w val="0.90167565859823173"/>
          <c:h val="0.15136769035094971"/>
        </c:manualLayout>
      </c:layout>
      <c:txPr>
        <a:bodyPr/>
        <a:lstStyle/>
        <a:p>
          <a:pPr>
            <a:defRPr sz="1600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79646">
            <a:lumMod val="20000"/>
            <a:lumOff val="80000"/>
          </a:srgbClr>
        </a:solidFill>
      </c:spPr>
    </c:floor>
    <c:sideWall>
      <c:spPr>
        <a:noFill/>
      </c:spPr>
    </c:sideWall>
    <c:backWall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0.10392144091693774"/>
          <c:y val="7.7714864925501226E-2"/>
          <c:w val="0.87773381926977834"/>
          <c:h val="0.66189011139907583"/>
        </c:manualLayout>
      </c:layout>
      <c:bar3DChart>
        <c:barDir val="col"/>
        <c:grouping val="clustered"/>
        <c:ser>
          <c:idx val="0"/>
          <c:order val="0"/>
          <c:spPr>
            <a:solidFill>
              <a:srgbClr val="B00000"/>
            </a:solidFill>
          </c:spPr>
          <c:dPt>
            <c:idx val="0"/>
            <c:spPr>
              <a:gradFill flip="none" rotWithShape="1">
                <a:gsLst>
                  <a:gs pos="0">
                    <a:srgbClr val="B00000">
                      <a:shade val="30000"/>
                      <a:satMod val="115000"/>
                    </a:srgbClr>
                  </a:gs>
                  <a:gs pos="50000">
                    <a:srgbClr val="B00000">
                      <a:shade val="67500"/>
                      <a:satMod val="115000"/>
                    </a:srgbClr>
                  </a:gs>
                  <a:gs pos="100000">
                    <a:srgbClr val="B0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1"/>
            <c:spPr>
              <a:gradFill flip="none" rotWithShape="1">
                <a:gsLst>
                  <a:gs pos="0">
                    <a:srgbClr val="0000CC">
                      <a:shade val="30000"/>
                      <a:satMod val="115000"/>
                    </a:srgbClr>
                  </a:gs>
                  <a:gs pos="50000">
                    <a:srgbClr val="0000CC">
                      <a:shade val="67500"/>
                      <a:satMod val="115000"/>
                    </a:srgbClr>
                  </a:gs>
                  <a:gs pos="100000">
                    <a:srgbClr val="0000CC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rgbClr val="FFFF00"/>
                </a:solidFill>
              </a:ln>
            </c:spPr>
          </c:dPt>
          <c:dPt>
            <c:idx val="2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rgbClr val="FFFF00"/>
                </a:solidFill>
              </a:ln>
            </c:spPr>
          </c:dPt>
          <c:dLbls>
            <c:dLbl>
              <c:idx val="0"/>
              <c:layout>
                <c:manualLayout>
                  <c:x val="3.3515248118395916E-2"/>
                  <c:y val="-4.0211519592158865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2058063417596122E-2"/>
                  <c:y val="-3.5978728056142134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2.3314840473844363E-2"/>
                  <c:y val="-2.9629707397453159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C00000"/>
                      </a:solidFill>
                      <a:latin typeface="Bookman Old Style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Лист2!$B$45:$B$47</c:f>
              <c:strCache>
                <c:ptCount val="3"/>
                <c:pt idx="0">
                  <c:v>Не прибегают к помощи взрослых</c:v>
                </c:pt>
                <c:pt idx="1">
                  <c:v>Отвечают грубостью на грубость</c:v>
                </c:pt>
                <c:pt idx="2">
                  <c:v>Ищут компромисс</c:v>
                </c:pt>
              </c:strCache>
            </c:strRef>
          </c:cat>
          <c:val>
            <c:numRef>
              <c:f>Лист2!$C$45:$C$47</c:f>
              <c:numCache>
                <c:formatCode>0%</c:formatCode>
                <c:ptCount val="3"/>
                <c:pt idx="0">
                  <c:v>0.52</c:v>
                </c:pt>
                <c:pt idx="1">
                  <c:v>0.5</c:v>
                </c:pt>
                <c:pt idx="2">
                  <c:v>0.30000000000000032</c:v>
                </c:pt>
              </c:numCache>
            </c:numRef>
          </c:val>
        </c:ser>
        <c:shape val="box"/>
        <c:axId val="69868160"/>
        <c:axId val="69874048"/>
        <c:axId val="0"/>
      </c:bar3DChart>
      <c:catAx>
        <c:axId val="69868160"/>
        <c:scaling>
          <c:orientation val="minMax"/>
        </c:scaling>
        <c:delete val="1"/>
        <c:axPos val="b"/>
        <c:tickLblPos val="none"/>
        <c:crossAx val="69874048"/>
        <c:crosses val="autoZero"/>
        <c:auto val="1"/>
        <c:lblAlgn val="ctr"/>
        <c:lblOffset val="100"/>
      </c:catAx>
      <c:valAx>
        <c:axId val="69874048"/>
        <c:scaling>
          <c:orientation val="minMax"/>
        </c:scaling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800" b="1">
                <a:solidFill>
                  <a:srgbClr val="800000"/>
                </a:solidFill>
                <a:latin typeface="Bookman Old Style" pitchFamily="18" charset="0"/>
                <a:cs typeface="Times New Roman" pitchFamily="18" charset="0"/>
              </a:defRPr>
            </a:pPr>
            <a:endParaRPr lang="ru-RU"/>
          </a:p>
        </c:txPr>
        <c:crossAx val="69868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348430668308809"/>
          <c:y val="0.81142097144898784"/>
          <c:w val="0.71695576593425137"/>
          <c:h val="0.15389896759881416"/>
        </c:manualLayout>
      </c:layout>
      <c:txPr>
        <a:bodyPr/>
        <a:lstStyle/>
        <a:p>
          <a:pPr>
            <a:defRPr sz="1600" b="1">
              <a:solidFill>
                <a:srgbClr val="3A027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chemeClr val="accent1">
            <a:lumMod val="20000"/>
            <a:lumOff val="80000"/>
          </a:schemeClr>
        </a:solidFill>
      </c:spPr>
    </c:floor>
    <c:plotArea>
      <c:layout>
        <c:manualLayout>
          <c:layoutTarget val="inner"/>
          <c:xMode val="edge"/>
          <c:yMode val="edge"/>
          <c:x val="6.2789810918512504E-2"/>
          <c:y val="2.6426241465856252E-2"/>
          <c:w val="0.92104868603625312"/>
          <c:h val="0.66388052993221058"/>
        </c:manualLayout>
      </c:layout>
      <c:bar3DChart>
        <c:barDir val="col"/>
        <c:grouping val="clustered"/>
        <c:ser>
          <c:idx val="0"/>
          <c:order val="0"/>
          <c:spPr>
            <a:ln>
              <a:solidFill>
                <a:schemeClr val="bg2">
                  <a:lumMod val="25000"/>
                </a:scheme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c:spPr>
          <c:dPt>
            <c:idx val="0"/>
            <c:spPr>
              <a:gradFill flip="none" rotWithShape="1">
                <a:gsLst>
                  <a:gs pos="0">
                    <a:srgbClr val="B00000">
                      <a:shade val="30000"/>
                      <a:satMod val="115000"/>
                    </a:srgbClr>
                  </a:gs>
                  <a:gs pos="50000">
                    <a:srgbClr val="B00000">
                      <a:shade val="67500"/>
                      <a:satMod val="115000"/>
                    </a:srgbClr>
                  </a:gs>
                  <a:gs pos="100000">
                    <a:srgbClr val="B0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2">
                    <a:lumMod val="25000"/>
                  </a:scheme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0000CC">
                      <a:shade val="30000"/>
                      <a:satMod val="115000"/>
                    </a:srgbClr>
                  </a:gs>
                  <a:gs pos="50000">
                    <a:srgbClr val="0000CC">
                      <a:shade val="67500"/>
                      <a:satMod val="115000"/>
                    </a:srgbClr>
                  </a:gs>
                  <a:gs pos="100000">
                    <a:srgbClr val="0000CC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2">
                    <a:lumMod val="25000"/>
                  </a:scheme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2"/>
            <c:spPr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2">
                    <a:lumMod val="25000"/>
                  </a:scheme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2">
                    <a:lumMod val="25000"/>
                  </a:scheme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>
                    <a:solidFill>
                      <a:srgbClr val="0000CC"/>
                    </a:solidFill>
                    <a:latin typeface="Bookman Old Style" pitchFamily="18" charset="0"/>
                  </a:defRPr>
                </a:pPr>
                <a:endParaRPr lang="ru-RU"/>
              </a:p>
            </c:txPr>
          </c:dLbls>
          <c:cat>
            <c:strRef>
              <c:f>Лист1!$D$53:$D$56</c:f>
              <c:strCache>
                <c:ptCount val="4"/>
                <c:pt idx="0">
                  <c:v>Анализируют ситуацию</c:v>
                </c:pt>
                <c:pt idx="1">
                  <c:v>Обращаются к юмору</c:v>
                </c:pt>
                <c:pt idx="2">
                  <c:v>Переносят решение проблемы  на внеурочное время (ученик-ученик)</c:v>
                </c:pt>
                <c:pt idx="3">
                  <c:v>Не обращают внимание на грубость</c:v>
                </c:pt>
              </c:strCache>
            </c:strRef>
          </c:cat>
          <c:val>
            <c:numRef>
              <c:f>Лист1!$E$53:$E$56</c:f>
              <c:numCache>
                <c:formatCode>0%</c:formatCode>
                <c:ptCount val="4"/>
                <c:pt idx="0">
                  <c:v>0.53</c:v>
                </c:pt>
                <c:pt idx="1">
                  <c:v>0.5</c:v>
                </c:pt>
                <c:pt idx="2">
                  <c:v>0.48000000000000032</c:v>
                </c:pt>
                <c:pt idx="3">
                  <c:v>0.45</c:v>
                </c:pt>
              </c:numCache>
            </c:numRef>
          </c:val>
        </c:ser>
        <c:shape val="pyramid"/>
        <c:axId val="69904640"/>
        <c:axId val="69914624"/>
        <c:axId val="0"/>
      </c:bar3DChart>
      <c:catAx>
        <c:axId val="69904640"/>
        <c:scaling>
          <c:orientation val="minMax"/>
        </c:scaling>
        <c:delete val="1"/>
        <c:axPos val="b"/>
        <c:tickLblPos val="none"/>
        <c:crossAx val="69914624"/>
        <c:crosses val="autoZero"/>
        <c:auto val="1"/>
        <c:lblAlgn val="ctr"/>
        <c:lblOffset val="100"/>
      </c:catAx>
      <c:valAx>
        <c:axId val="69914624"/>
        <c:scaling>
          <c:orientation val="minMax"/>
        </c:scaling>
        <c:axPos val="l"/>
        <c:majorGridlines>
          <c:spPr>
            <a:ln>
              <a:solidFill>
                <a:srgbClr val="4F81BD"/>
              </a:solidFill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sz="1600" b="1">
                <a:solidFill>
                  <a:srgbClr val="800000"/>
                </a:solidFill>
                <a:latin typeface="Bookman Old Style" pitchFamily="18" charset="0"/>
              </a:defRPr>
            </a:pPr>
            <a:endParaRPr lang="ru-RU"/>
          </a:p>
        </c:txPr>
        <c:crossAx val="69904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4376790687423649"/>
          <c:y val="0.73009670831558415"/>
          <c:w val="0.80203145599166459"/>
          <c:h val="0.24255298300624337"/>
        </c:manualLayout>
      </c:layout>
      <c:txPr>
        <a:bodyPr/>
        <a:lstStyle/>
        <a:p>
          <a:pPr>
            <a:defRPr sz="1600" b="1">
              <a:solidFill>
                <a:srgbClr val="8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6752C-AD87-4BF1-9AC7-FFFD12DCD2FC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11074-735B-483A-977C-7C34A21269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11074-735B-483A-977C-7C34A21269F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286124"/>
            <a:ext cx="7000924" cy="1470025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Проблемы </a:t>
            </a:r>
            <a:b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нравственного воспитания </a:t>
            </a:r>
            <a:b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r>
              <a:rPr lang="ru-RU" sz="54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в школе</a:t>
            </a:r>
            <a:endParaRPr lang="ru-RU" sz="5400" b="1" cap="all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642918"/>
            <a:ext cx="8001056" cy="2214578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Попытайтесь быть </a:t>
            </a:r>
          </a:p>
          <a:p>
            <a:pPr algn="l"/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хотя бы немного </a:t>
            </a:r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CC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добрее </a:t>
            </a:r>
          </a:p>
          <a:p>
            <a:pPr algn="l"/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– и вы увидите, что окажитесь </a:t>
            </a:r>
          </a:p>
          <a:p>
            <a:pPr algn="l"/>
            <a:r>
              <a:rPr lang="ru-RU" sz="1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не в состоянии совершить дурной поступок. </a:t>
            </a: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       </a:t>
            </a:r>
            <a:r>
              <a:rPr lang="ru-RU" sz="2000" b="1" i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Конфуций</a:t>
            </a:r>
            <a:endParaRPr lang="ru-RU" sz="2000" b="1" spc="50" dirty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Picture 2" descr="C:\Documents and Settings\Admin\Рабочий стол\Emblem_20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571480"/>
            <a:ext cx="1928826" cy="194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F:\ПЕД СОВЕТ НРАВСТВЕННОЕ ВОСПИТАНИЕ\canner_zadachka-logo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3082131"/>
            <a:ext cx="1524000" cy="1562100"/>
          </a:xfrm>
          <a:prstGeom prst="rect">
            <a:avLst/>
          </a:prstGeom>
          <a:noFill/>
        </p:spPr>
      </p:pic>
      <p:pic>
        <p:nvPicPr>
          <p:cNvPr id="5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14348" y="357166"/>
            <a:ext cx="7358114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3A0272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правила </a:t>
            </a:r>
          </a:p>
          <a:p>
            <a:pPr algn="ctr"/>
            <a:r>
              <a:rPr lang="ru-RU" sz="2400" b="1" cap="all" dirty="0" smtClean="0">
                <a:ln w="0"/>
                <a:solidFill>
                  <a:srgbClr val="3A0272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нравственного воспитания</a:t>
            </a:r>
          </a:p>
          <a:p>
            <a:pPr algn="ctr"/>
            <a:r>
              <a:rPr lang="ru-RU" sz="2400" b="1" cap="all" dirty="0" smtClean="0">
                <a:ln w="0"/>
                <a:solidFill>
                  <a:srgbClr val="3A0272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Рекомендации</a:t>
            </a:r>
          </a:p>
          <a:p>
            <a:pPr algn="ctr"/>
            <a:endParaRPr lang="ru-RU" sz="2400" b="1" cap="all" dirty="0" smtClean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  <a:p>
            <a:pPr algn="ctr"/>
            <a:endParaRPr lang="ru-RU" sz="2400" b="1" cap="all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000240"/>
            <a:ext cx="8715436" cy="302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A0272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Не делайте того, чего не желаете себе</a:t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A0272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  <a:latin typeface="Bookman Old Style" pitchFamily="18" charset="0"/>
              </a:rPr>
              <a:t>Это правило создает условия для творения благоразумных, благовоспитанных, добросовестных, добропорядочных, доброжелательных, добросердечных поступков</a:t>
            </a: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endParaRPr lang="ru-RU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A0272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Творите для других добро, если для этого у вас есть возможность 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3300"/>
                </a:solidFill>
                <a:latin typeface="Bookman Old Style" pitchFamily="18" charset="0"/>
              </a:rPr>
              <a:t>Это правило учит быть человечным, не оставлять другого в беде, а сочувствовать и помогать каждому, кто нуждается в твоей помощи, учит сопереживать, ставить себя на место другого, чужое горе переживать, как свое собственное</a:t>
            </a:r>
            <a:endParaRPr lang="ru-R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285728"/>
            <a:ext cx="814393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3300"/>
                </a:soli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</a:rPr>
              <a:t>Выводы:</a:t>
            </a:r>
          </a:p>
          <a:p>
            <a:pPr marL="342900" indent="-342900" algn="just">
              <a:lnSpc>
                <a:spcPct val="90000"/>
              </a:lnSpc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Проблема   нравственного   воспитания   актуальна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Учителя   и   учащиеся   заинтересованы   в   решении трудностей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  <a:defRPr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формировании   межличностных  взаимоотношений   ребенка   семья   играет недостаточную   роль.</a:t>
            </a:r>
          </a:p>
          <a:p>
            <a:pPr marL="342900" indent="-342900" algn="just">
              <a:lnSpc>
                <a:spcPct val="90000"/>
              </a:lnSpc>
              <a:buFont typeface="+mj-lt"/>
              <a:buAutoNum type="arabicPeriod"/>
              <a:defRPr/>
            </a:pP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A027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ПЕД СОВЕТ НРАВСТВЕННОЕ ВОСПИТАНИЕ\canner_zadachka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1" y="3071810"/>
            <a:ext cx="3214710" cy="27458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ПРОБЛЕМЫ УЧИТЕЛЯ: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/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CC"/>
                </a:solidFill>
                <a:latin typeface="Bookman Old Style" pitchFamily="18" charset="0"/>
              </a:rPr>
              <a:t>СТАЛКИВАЛИСЬ С ГРУБОСТЬЮ</a:t>
            </a:r>
            <a:endParaRPr lang="ru-RU" sz="20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64399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ТРУДНОСТИ В ПРИНЯТИИ РЕШЕНИЯ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7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Находят ПОЛОЖИТЕЛЬНОЕ РЕШЕНИЕ:</a:t>
            </a:r>
            <a:r>
              <a:rPr lang="ru-RU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/>
            </a:r>
            <a:br>
              <a:rPr lang="ru-RU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endParaRPr lang="ru-RU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500098" y="1714488"/>
          <a:ext cx="9501254" cy="4454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7969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  <a:t>ПРОБЛЕМЫ УЧЕНИКА:</a:t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man Old Style" pitchFamily="18" charset="0"/>
              </a:rPr>
            </a:br>
            <a:endParaRPr lang="ru-RU" sz="3200" b="1" dirty="0">
              <a:ln w="1905"/>
              <a:solidFill>
                <a:srgbClr val="0000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man Old Style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571472" y="1000108"/>
          <a:ext cx="8115328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ТРУДНОСТИ В ПРИНЯТИИ РЕШЕНИЯ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42844" y="857232"/>
          <a:ext cx="871543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Диаграмма 4"/>
          <p:cNvGraphicFramePr/>
          <p:nvPr/>
        </p:nvGraphicFramePr>
        <p:xfrm>
          <a:off x="214282" y="1071546"/>
          <a:ext cx="864399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00100" y="214290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Находят ПОЛОЖИТЕЛЬНОЕ РЕШЕНИЕ:</a:t>
            </a:r>
            <a:br>
              <a:rPr lang="ru-RU" sz="2400" b="1" cap="all" dirty="0" smtClean="0">
                <a:ln w="0"/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58246" cy="4740277"/>
          </a:xfrm>
        </p:spPr>
        <p:txBody>
          <a:bodyPr>
            <a:normAutofit/>
          </a:bodyPr>
          <a:lstStyle/>
          <a:p>
            <a:pPr marL="514350" indent="-514350" algn="just">
              <a:buFont typeface="Wingdings" pitchFamily="2" charset="2"/>
              <a:buChar char="Ø"/>
            </a:pPr>
            <a:r>
              <a:rPr lang="ru-RU" sz="2400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Не сформированность основных нравственных понятий у детей.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sz="2400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Детский нигилизм (отрицание общепринятых норм)</a:t>
            </a:r>
          </a:p>
          <a:p>
            <a:pPr marL="1314450" lvl="2" indent="-514350" algn="just">
              <a:buFontTx/>
              <a:buChar char="-"/>
            </a:pPr>
            <a:r>
              <a:rPr lang="ru-RU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не считают нужным («Мне это не надо») </a:t>
            </a:r>
          </a:p>
          <a:p>
            <a:pPr marL="1314450" lvl="2" indent="-514350" algn="just">
              <a:buFontTx/>
              <a:buChar char="-"/>
            </a:pPr>
            <a:r>
              <a:rPr lang="ru-RU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подражание сверстникам (мнение сверстника важнее)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sz="2400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Недостаточное умение педагогов правильно реагировать на ситуацию (педагогический такт)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ru-RU" sz="2400" b="1" spc="-150" dirty="0" smtClean="0">
                <a:solidFill>
                  <a:srgbClr val="003300"/>
                </a:solidFill>
                <a:latin typeface="Georgia" pitchFamily="18" charset="0"/>
                <a:cs typeface="Times New Roman" pitchFamily="18" charset="0"/>
              </a:rPr>
              <a:t>Недопонимание семьей важности нравственного воспитания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28604"/>
            <a:ext cx="8715436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ПРИЧИНЫ: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D:\ФИЗИКА\ФОНЫ ШАБЛОНЫ ДЛЯ ПРЕЗЕНТАЦИЙ\126 фоны для презентаций\косметика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500042"/>
            <a:ext cx="7715336" cy="80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u="sng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Качества  Педагога:</a:t>
            </a:r>
            <a:r>
              <a:rPr lang="ru-RU" sz="2000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> </a:t>
            </a:r>
            <a:r>
              <a:rPr lang="ru-RU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  <a:t/>
            </a:r>
            <a:br>
              <a:rPr lang="ru-RU" b="1" cap="all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Bookman Old Style" pitchFamily="18" charset="0"/>
              </a:rPr>
            </a:br>
            <a:endParaRPr lang="ru-RU" b="1" cap="all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357298"/>
            <a:ext cx="8215370" cy="361021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lnSpc>
                <a:spcPct val="70000"/>
              </a:lnSpc>
              <a:buClr>
                <a:srgbClr val="660066"/>
              </a:buClr>
              <a:buSzPct val="120000"/>
              <a:defRPr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ookman Old Style" pitchFamily="18" charset="0"/>
            </a:endParaRP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  </a:t>
            </a: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любовь к детям; </a:t>
            </a: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внутренняя сила, целеустремленность, притягивающая   детей и взрослых; </a:t>
            </a: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яркая индивидуальность; </a:t>
            </a: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"организационное   и  эмоциональное" лидерство; </a:t>
            </a: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способность генерировать идеи и увлекать ими;  </a:t>
            </a: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творческое отношение к детям, к своему делу, к миру в целом;</a:t>
            </a:r>
            <a:endParaRPr lang="ru-RU" sz="2400" b="1" dirty="0" smtClean="0">
              <a:ln w="11430"/>
              <a:solidFill>
                <a:srgbClr val="002060"/>
              </a:solidFill>
              <a:latin typeface="Bookman Old Style" pitchFamily="18" charset="0"/>
            </a:endParaRPr>
          </a:p>
          <a:p>
            <a:pPr algn="just">
              <a:buClr>
                <a:srgbClr val="660066"/>
              </a:buClr>
              <a:buSzPct val="120000"/>
              <a:buFont typeface="Wingdings" pitchFamily="2" charset="2"/>
              <a:buChar char="Ø"/>
              <a:defRPr/>
            </a:pPr>
            <a:r>
              <a:rPr lang="ru-RU" sz="2400" b="1" dirty="0" smtClean="0">
                <a:ln w="11430"/>
                <a:solidFill>
                  <a:srgbClr val="002060"/>
                </a:solidFill>
                <a:latin typeface="Bookman Old Style" pitchFamily="18" charset="0"/>
              </a:rPr>
              <a:t>  </a:t>
            </a:r>
            <a:r>
              <a:rPr lang="ru-RU" sz="2400" b="1" dirty="0" smtClean="0">
                <a:ln w="11430"/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гуманистический приоритет</a:t>
            </a:r>
            <a:endParaRPr lang="ru-RU" b="1" dirty="0" smtClean="0">
              <a:ln w="11430"/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217</Words>
  <Application>Microsoft Office PowerPoint</Application>
  <PresentationFormat>Экран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Проблемы  нравственного воспитания  в школе</vt:lpstr>
      <vt:lpstr>ПРОБЛЕМЫ УЧИТЕЛЯ: СТАЛКИВАЛИСЬ С ГРУБОСТЬЮ</vt:lpstr>
      <vt:lpstr>ТРУДНОСТИ В ПРИНЯТИИ РЕШЕНИЯ</vt:lpstr>
      <vt:lpstr>Находят ПОЛОЖИТЕЛЬНОЕ РЕШЕНИЕ: </vt:lpstr>
      <vt:lpstr>ПРОБЛЕМЫ УЧЕНИКА: </vt:lpstr>
      <vt:lpstr>ТРУДНОСТИ В ПРИНЯТИИ РЕШЕНИЯ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PC</cp:lastModifiedBy>
  <cp:revision>99</cp:revision>
  <dcterms:modified xsi:type="dcterms:W3CDTF">2016-07-19T22:17:58Z</dcterms:modified>
</cp:coreProperties>
</file>