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handoutMasterIdLst>
    <p:handoutMasterId r:id="rId24"/>
  </p:handoutMasterIdLst>
  <p:sldIdLst>
    <p:sldId id="280" r:id="rId2"/>
    <p:sldId id="298" r:id="rId3"/>
    <p:sldId id="277" r:id="rId4"/>
    <p:sldId id="272" r:id="rId5"/>
    <p:sldId id="271" r:id="rId6"/>
    <p:sldId id="273" r:id="rId7"/>
    <p:sldId id="296" r:id="rId8"/>
    <p:sldId id="274" r:id="rId9"/>
    <p:sldId id="281" r:id="rId10"/>
    <p:sldId id="282" r:id="rId11"/>
    <p:sldId id="268" r:id="rId12"/>
    <p:sldId id="283" r:id="rId13"/>
    <p:sldId id="289" r:id="rId14"/>
    <p:sldId id="269" r:id="rId15"/>
    <p:sldId id="290" r:id="rId16"/>
    <p:sldId id="297" r:id="rId17"/>
    <p:sldId id="288" r:id="rId18"/>
    <p:sldId id="291" r:id="rId19"/>
    <p:sldId id="287" r:id="rId20"/>
    <p:sldId id="292" r:id="rId21"/>
    <p:sldId id="29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336600"/>
    <a:srgbClr val="0000FF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42" autoAdjust="0"/>
    <p:restoredTop sz="91358" autoAdjust="0"/>
  </p:normalViewPr>
  <p:slideViewPr>
    <p:cSldViewPr>
      <p:cViewPr>
        <p:scale>
          <a:sx n="64" d="100"/>
          <a:sy n="64" d="100"/>
        </p:scale>
        <p:origin x="-73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EDB7-9736-4BAC-AF2D-9ADDEE9A01A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D8B64-9B69-4B5E-81E0-7293B3797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C8C6C-AE44-4442-87EE-39F02471D44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83546-6A8F-4990-8839-BC9DBF95C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290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285720" y="214290"/>
            <a:ext cx="8715468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МУНИЦИПАЛЬНОЕ   БЮДЖЕТНОЕ   ОБРАЗОВАТЕЛЬНОЕ   УЧРЕЖДЕНИЕ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ТОГУЧИНСКОГО   РАЙОНА   КИИКСКАЯ   СРЕДНЯЯ   ОБРАЗОВАТЕЛЬНАЯ   ШКОЛА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071546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Исследовательский  проект  по физике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1928802"/>
            <a:ext cx="8129590" cy="29289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Изучение силы трения скольжения  </a:t>
            </a:r>
            <a:br>
              <a:rPr kumimoji="0" lang="ru-RU" sz="44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с помощью цифровой лаборатории «Архимед</a:t>
            </a:r>
            <a:r>
              <a:rPr kumimoji="0" lang="ru-RU" sz="44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4400" b="1" i="0" u="none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214950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 выполнили: ученик 7  класса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Вариасов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Артём,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ученица 9 класса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Жупанова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Кристина,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ученица 9 класса Шило Алена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Консультант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ученик 11 класса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Карабаев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Илья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учитель физики Рагулина Любовь Давыдовна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46" y="54236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Вывод: 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 F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 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m;</a:t>
            </a:r>
          </a:p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                 F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 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P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428736"/>
          <a:ext cx="8215370" cy="385765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71636"/>
                <a:gridCol w="1466580"/>
                <a:gridCol w="1677106"/>
                <a:gridCol w="1677106"/>
                <a:gridCol w="1822942"/>
              </a:tblGrid>
              <a:tr h="74605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Величина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и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грузик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и 2 грузика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и 3 грузика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037198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Масса, кг 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0,05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0,15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0,25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Georgia" pitchFamily="18" charset="0"/>
                        </a:rPr>
                        <a:t>0,35</a:t>
                      </a:r>
                      <a:endParaRPr lang="ru-RU" sz="3600" b="1" dirty="0">
                        <a:solidFill>
                          <a:srgbClr val="0066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037198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Вес, Н</a:t>
                      </a:r>
                      <a:r>
                        <a:rPr lang="ru-RU" sz="2000" b="1" baseline="0" dirty="0" smtClean="0">
                          <a:latin typeface="Georgia" pitchFamily="18" charset="0"/>
                        </a:rPr>
                        <a:t> 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0,5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2,5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Georgia" pitchFamily="18" charset="0"/>
                        </a:rPr>
                        <a:t>3,5</a:t>
                      </a:r>
                      <a:endParaRPr lang="ru-RU" sz="3600" b="1" dirty="0">
                        <a:solidFill>
                          <a:srgbClr val="0066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0371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Сила трения, Н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0,1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0,3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0,5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Georgia" pitchFamily="18" charset="0"/>
                        </a:rPr>
                        <a:t>0,7</a:t>
                      </a:r>
                      <a:endParaRPr lang="ru-RU" sz="3600" b="1" dirty="0">
                        <a:solidFill>
                          <a:srgbClr val="0066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42910" y="0"/>
            <a:ext cx="8143932" cy="1771608"/>
          </a:xfrm>
          <a:prstGeom prst="rect">
            <a:avLst/>
          </a:prstGeom>
          <a:noFill/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 smtClean="0">
                <a:ln w="1905"/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Таблица </a:t>
            </a:r>
            <a:r>
              <a:rPr kumimoji="0" lang="ru-RU" sz="2900" b="1" i="0" u="none" strike="noStrike" kern="1200" cap="none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 зависимости</a:t>
            </a:r>
            <a:r>
              <a:rPr lang="ru-RU" sz="2900" b="1" dirty="0" smtClean="0">
                <a:ln w="1905"/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2900" b="1" i="0" u="none" strike="noStrike" kern="1200" cap="none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силы трения от </a:t>
            </a:r>
            <a:r>
              <a:rPr lang="ru-RU" sz="2900" b="1" dirty="0" smtClean="0">
                <a:ln w="1905"/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массы и веса тела</a:t>
            </a:r>
            <a:r>
              <a:rPr kumimoji="0" lang="ru-RU" sz="33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33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(</a:t>
            </a:r>
            <a:r>
              <a:rPr kumimoji="0" lang="ru-RU" sz="21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дерево по дереву</a:t>
            </a:r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)</a:t>
            </a:r>
            <a:endParaRPr kumimoji="0" lang="ru-RU" sz="4400" b="1" i="0" u="none" strike="noStrike" kern="1200" cap="none" spc="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-71462"/>
            <a:ext cx="7772400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Сила трения скольжения</a:t>
            </a: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120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(дерево по пенопласту)</a:t>
            </a:r>
            <a:endParaRPr kumimoji="0" lang="ru-RU" sz="2400" b="1" i="0" u="none" strike="noStrike" kern="120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 descr="H:\Documents and Settings\166\Рабочий стол\АРТЕМ ШКОЛЬНАЯ  КОНФЕРЕНЦИЯ 7 КЛ  2014\кристина\Новая папка\IMG_6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7154" y="714356"/>
            <a:ext cx="3865374" cy="28575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4" descr="H:\Documents and Settings\166\Рабочий стол\АРТЕМ ШКОЛЬНАЯ  КОНФЕРЕНЦИЯ 7 КЛ  2014\кристина\Новая папка\IMG_6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3786214" cy="283966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6" descr="H:\Documents and Settings\166\Рабочий стол\АРТЕМ ШКОЛЬНАЯ  КОНФЕРЕНЦИЯ 7 КЛ  2014\кристина\Новая папка\IMG_65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86190"/>
            <a:ext cx="3857652" cy="287430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4" descr="H:\Documents and Settings\166\Рабочий стол\АРТЕМ ШКОЛЬНАЯ  КОНФЕРЕНЦИЯ 7 КЛ  2014\АРТЕМ ФИЗМКА\+Фото16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714356"/>
            <a:ext cx="3786214" cy="28575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71414"/>
            <a:ext cx="79296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Графики зависимости силы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трения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от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времени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(дерево по пенопласту)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H:\Documents and Settings\166\Рабочий стол\АРТЕМ ШКОЛЬНАЯ  КОНФЕРЕНЦИЯ 7 КЛ  2014\графики\дерево по пенопласту\IMG_6494.jpg"/>
          <p:cNvPicPr>
            <a:picLocks noChangeAspect="1" noChangeArrowheads="1"/>
          </p:cNvPicPr>
          <p:nvPr/>
        </p:nvPicPr>
        <p:blipFill>
          <a:blip r:embed="rId3" cstate="print">
            <a:lum bright="20000" contrast="39000"/>
          </a:blip>
          <a:srcRect t="7795" b="18708"/>
          <a:stretch>
            <a:fillRect/>
          </a:stretch>
        </p:blipFill>
        <p:spPr bwMode="auto">
          <a:xfrm>
            <a:off x="240839" y="1643050"/>
            <a:ext cx="8617441" cy="49645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5143513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               Вывод:  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 F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 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m;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F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 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P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;</a:t>
            </a:r>
          </a:p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       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F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зависит от рода поверхности</a:t>
            </a:r>
            <a:endParaRPr lang="ru-RU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  <a:sym typeface="Symbol"/>
            </a:endParaRPr>
          </a:p>
          <a:p>
            <a:pPr algn="ctr"/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428736"/>
          <a:ext cx="8215370" cy="364333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71636"/>
                <a:gridCol w="1466580"/>
                <a:gridCol w="1677106"/>
                <a:gridCol w="1677106"/>
                <a:gridCol w="1822942"/>
              </a:tblGrid>
              <a:tr h="7046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Величина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и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грузик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и 2 грузика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и 3 грузика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979576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Масса, кг 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0,05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0,15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0,25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Georgia" pitchFamily="18" charset="0"/>
                        </a:rPr>
                        <a:t>0,35</a:t>
                      </a:r>
                      <a:endParaRPr lang="ru-RU" sz="3600" b="1" dirty="0">
                        <a:solidFill>
                          <a:srgbClr val="0066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979576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Вес, Н</a:t>
                      </a:r>
                      <a:r>
                        <a:rPr lang="ru-RU" sz="2000" b="1" baseline="0" dirty="0" smtClean="0">
                          <a:latin typeface="Georgia" pitchFamily="18" charset="0"/>
                        </a:rPr>
                        <a:t> 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0,5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2,5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Georgia" pitchFamily="18" charset="0"/>
                        </a:rPr>
                        <a:t>3,5</a:t>
                      </a:r>
                      <a:endParaRPr lang="ru-RU" sz="3600" b="1" dirty="0">
                        <a:solidFill>
                          <a:srgbClr val="0066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9795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Сила трения, Н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0,14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0,42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0,7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3600" b="1" dirty="0">
                        <a:solidFill>
                          <a:srgbClr val="0066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42910" y="0"/>
            <a:ext cx="8143932" cy="1357298"/>
          </a:xfrm>
          <a:prstGeom prst="rect">
            <a:avLst/>
          </a:prstGeom>
          <a:noFill/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 smtClean="0">
                <a:ln w="1905"/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Таблица </a:t>
            </a:r>
            <a:r>
              <a:rPr kumimoji="0" lang="ru-RU" sz="2900" b="1" i="0" u="none" strike="noStrike" kern="1200" cap="none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 зависимости</a:t>
            </a:r>
            <a:r>
              <a:rPr lang="ru-RU" sz="2900" b="1" dirty="0" smtClean="0">
                <a:ln w="1905"/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2900" b="1" i="0" u="none" strike="noStrike" kern="1200" cap="none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силы трения от </a:t>
            </a:r>
            <a:r>
              <a:rPr lang="ru-RU" sz="2900" b="1" dirty="0" smtClean="0">
                <a:ln w="1905"/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массы и веса тела</a:t>
            </a:r>
            <a:r>
              <a:rPr kumimoji="0" lang="ru-RU" sz="33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33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(</a:t>
            </a:r>
            <a:r>
              <a:rPr kumimoji="0" lang="ru-RU" sz="21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дерево по </a:t>
            </a:r>
            <a:r>
              <a:rPr lang="ru-RU" sz="21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+mj-cs"/>
              </a:rPr>
              <a:t>пенопласту</a:t>
            </a:r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)</a:t>
            </a:r>
            <a:endParaRPr kumimoji="0" lang="ru-RU" sz="4400" b="1" i="0" u="none" strike="noStrike" kern="1200" cap="none" spc="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-24"/>
            <a:ext cx="7772400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Сила трения скольжения</a:t>
            </a: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120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(дерево по пенопласту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Times New Roman" pitchFamily="18" charset="0"/>
              </a:rPr>
              <a:t>;</a:t>
            </a:r>
            <a:r>
              <a:rPr kumimoji="0" lang="ru-RU" b="1" i="0" u="none" strike="noStrike" kern="120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брусок с</a:t>
            </a:r>
            <a:r>
              <a:rPr kumimoji="0" lang="ru-RU" b="1" i="0" u="none" strike="noStrike" kern="1200" normalizeH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меньшей гранью</a:t>
            </a:r>
            <a:r>
              <a:rPr kumimoji="0" lang="ru-RU" b="1" i="0" u="none" strike="noStrike" kern="120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)</a:t>
            </a:r>
            <a:endParaRPr kumimoji="0" lang="ru-RU" sz="2400" b="1" i="0" u="none" strike="noStrike" kern="120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3" descr="H:\Documents and Settings\166\Рабочий стол\АРТЕМ ШКОЛЬНАЯ  КОНФЕРЕНЦИЯ 7 КЛ  2014\кристина\Новая папка\IMG_6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21554"/>
            <a:ext cx="7858180" cy="589359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2" descr="H:\Documents and Settings\166\Рабочий стол\АРТЕМ ШКОЛЬНАЯ  КОНФЕРЕНЦИЯ 7 КЛ  2014\графики\дерево по пенопласту с меньшей площадью\IMG_6499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3014" b="27255"/>
          <a:stretch>
            <a:fillRect/>
          </a:stretch>
        </p:blipFill>
        <p:spPr bwMode="auto">
          <a:xfrm>
            <a:off x="3929058" y="872542"/>
            <a:ext cx="4558682" cy="3842342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286387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              Вывод: 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 F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 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m;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    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F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 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P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;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F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тр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   не  зависит  от  площади   трущихся поверхностей</a:t>
            </a:r>
          </a:p>
          <a:p>
            <a:endParaRPr lang="ru-RU" sz="32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  <a:sym typeface="Symbol"/>
            </a:endParaRPr>
          </a:p>
          <a:p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428736"/>
          <a:ext cx="8215370" cy="385765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71636"/>
                <a:gridCol w="1466580"/>
                <a:gridCol w="1677106"/>
                <a:gridCol w="1677106"/>
                <a:gridCol w="1822942"/>
              </a:tblGrid>
              <a:tr h="74605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Величина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и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грузик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и 2 грузика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и 3 грузика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037198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Масса, кг 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0,05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0,15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0,25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Georgia" pitchFamily="18" charset="0"/>
                        </a:rPr>
                        <a:t>0,35</a:t>
                      </a:r>
                      <a:endParaRPr lang="ru-RU" sz="3600" b="1" dirty="0">
                        <a:solidFill>
                          <a:srgbClr val="0066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037198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Вес, Н</a:t>
                      </a:r>
                      <a:r>
                        <a:rPr lang="ru-RU" sz="2000" b="1" baseline="0" dirty="0" smtClean="0">
                          <a:latin typeface="Georgia" pitchFamily="18" charset="0"/>
                        </a:rPr>
                        <a:t> 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0,5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2,5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Georgia" pitchFamily="18" charset="0"/>
                        </a:rPr>
                        <a:t>3,5</a:t>
                      </a:r>
                      <a:endParaRPr lang="ru-RU" sz="3600" b="1" dirty="0">
                        <a:solidFill>
                          <a:srgbClr val="0066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0371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Сила трения, Н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0,14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0,42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0,7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3600" b="1" dirty="0">
                        <a:solidFill>
                          <a:srgbClr val="0066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42910" y="0"/>
            <a:ext cx="8143932" cy="1771608"/>
          </a:xfrm>
          <a:prstGeom prst="rect">
            <a:avLst/>
          </a:prstGeom>
          <a:noFill/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900" b="1" dirty="0" smtClean="0">
                <a:ln w="1905"/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Таблица </a:t>
            </a:r>
            <a:r>
              <a:rPr kumimoji="0" lang="ru-RU" sz="2900" b="1" i="0" u="none" strike="noStrike" kern="1200" cap="none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 зависимости</a:t>
            </a:r>
            <a:r>
              <a:rPr lang="ru-RU" sz="2900" b="1" dirty="0" smtClean="0">
                <a:ln w="1905"/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2900" b="1" i="0" u="none" strike="noStrike" kern="1200" cap="none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силы трения от </a:t>
            </a:r>
            <a:r>
              <a:rPr lang="ru-RU" sz="2900" b="1" dirty="0" smtClean="0">
                <a:ln w="1905"/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массы и веса тела</a:t>
            </a:r>
            <a:r>
              <a:rPr kumimoji="0" lang="ru-RU" sz="33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33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lang="ru-RU" sz="21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(дерево по пенопласту; брусок с меньшей гранью)</a:t>
            </a:r>
            <a:endParaRPr lang="ru-RU" sz="21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768664"/>
            <a:ext cx="86439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              Вывод: 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 F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не зависит от площади   трущихся поверхностей</a:t>
            </a:r>
            <a:endParaRPr lang="ru-RU" sz="32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  <a:sym typeface="Symbol"/>
            </a:endParaRPr>
          </a:p>
          <a:p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310480"/>
          <a:ext cx="8215370" cy="440453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14512"/>
                <a:gridCol w="1323704"/>
                <a:gridCol w="1677106"/>
                <a:gridCol w="1677106"/>
                <a:gridCol w="1822942"/>
              </a:tblGrid>
              <a:tr h="74605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Величина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и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грузик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и 2 грузика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и 3 грузика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037198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Масса, кг 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0,05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0,15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0,25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Georgia" pitchFamily="18" charset="0"/>
                        </a:rPr>
                        <a:t>0,35</a:t>
                      </a:r>
                      <a:endParaRPr lang="ru-RU" sz="3600" b="1" dirty="0">
                        <a:solidFill>
                          <a:srgbClr val="0066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0371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Сила</a:t>
                      </a:r>
                      <a:r>
                        <a:rPr lang="ru-RU" sz="2000" b="1" baseline="0" dirty="0" smtClean="0">
                          <a:latin typeface="Georgia" pitchFamily="18" charset="0"/>
                        </a:rPr>
                        <a:t> трения (меньшая грань)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0,14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0,42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0,7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3600" b="1" dirty="0">
                        <a:solidFill>
                          <a:srgbClr val="0066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63756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latin typeface="Georgia" pitchFamily="18" charset="0"/>
                        </a:rPr>
                        <a:t>Сила трения (большая грань) 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0,14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0,42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0,7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3600" b="1" dirty="0">
                        <a:solidFill>
                          <a:srgbClr val="0066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42910" y="0"/>
            <a:ext cx="8143932" cy="1428736"/>
          </a:xfrm>
          <a:prstGeom prst="rect">
            <a:avLst/>
          </a:prstGeom>
          <a:noFill/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900" b="1" dirty="0" smtClean="0">
                <a:ln w="1905"/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Сравнение  </a:t>
            </a:r>
            <a:r>
              <a:rPr kumimoji="0" lang="ru-RU" sz="2900" b="1" i="0" u="none" strike="noStrike" kern="1200" cap="none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силы трения  тела</a:t>
            </a:r>
            <a:r>
              <a:rPr kumimoji="0" lang="ru-RU" sz="2900" b="1" i="0" u="none" strike="noStrike" kern="1200" cap="none" normalizeH="0" noProof="0" dirty="0" smtClean="0">
                <a:ln w="1905"/>
                <a:solidFill>
                  <a:srgbClr val="C00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  с меньшей  и  большей гранью</a:t>
            </a:r>
            <a:r>
              <a:rPr kumimoji="0" lang="ru-RU" sz="33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33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lang="ru-RU" sz="21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(дерево по пенопласту)</a:t>
            </a:r>
            <a:endParaRPr lang="ru-RU" sz="21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71470" y="1117287"/>
            <a:ext cx="221454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Графики</a:t>
            </a:r>
          </a:p>
          <a:p>
            <a:pPr algn="ctr"/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зависимости</a:t>
            </a:r>
          </a:p>
          <a:p>
            <a:pPr algn="ctr"/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силы</a:t>
            </a:r>
          </a:p>
          <a:p>
            <a:pPr algn="ctr"/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трения</a:t>
            </a:r>
          </a:p>
          <a:p>
            <a:pPr algn="ctr"/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от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массы и рода трущихся </a:t>
            </a:r>
            <a:r>
              <a:rPr lang="ru-RU" sz="2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поверхностей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(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I –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дерево по дереву;</a:t>
            </a:r>
          </a:p>
          <a:p>
            <a:pPr algn="ctr"/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II -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дерево по пенопласту)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график2.JPG"/>
          <p:cNvPicPr>
            <a:picLocks noChangeAspect="1"/>
          </p:cNvPicPr>
          <p:nvPr/>
        </p:nvPicPr>
        <p:blipFill>
          <a:blip r:embed="rId3" cstate="print"/>
          <a:srcRect l="2430"/>
          <a:stretch>
            <a:fillRect/>
          </a:stretch>
        </p:blipFill>
        <p:spPr>
          <a:xfrm>
            <a:off x="2118389" y="357166"/>
            <a:ext cx="6852276" cy="614366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5572132" y="85723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Georgia" pitchFamily="18" charset="0"/>
              </a:rPr>
              <a:t>II</a:t>
            </a:r>
            <a:endParaRPr lang="ru-RU" sz="24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197708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I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5780782"/>
            <a:ext cx="8715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                   Вывод: 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 F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 зависит </a:t>
            </a:r>
          </a:p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            от шероховатости поверхности</a:t>
            </a:r>
            <a:endParaRPr lang="en-US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  <a:sym typeface="Symbol"/>
            </a:endParaRPr>
          </a:p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           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142984"/>
          <a:ext cx="8715436" cy="465847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43140"/>
                <a:gridCol w="1643074"/>
                <a:gridCol w="1643074"/>
                <a:gridCol w="1714512"/>
                <a:gridCol w="1571636"/>
              </a:tblGrid>
              <a:tr h="6997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Величина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и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грузик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и 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2 грузика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Брусок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и 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3 грузика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972877">
                <a:tc rowSpan="2">
                  <a:txBody>
                    <a:bodyPr/>
                    <a:lstStyle/>
                    <a:p>
                      <a:pPr algn="ctr"/>
                      <a:endParaRPr kumimoji="0" lang="ru-RU" sz="2400" b="1" i="0" u="none" strike="noStrike" kern="1200" cap="none" spc="0" normalizeH="0" baseline="0" noProof="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Georgia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Georgia" pitchFamily="18" charset="0"/>
                          <a:ea typeface="+mn-ea"/>
                          <a:cs typeface="+mn-cs"/>
                        </a:rPr>
                        <a:t>Дерево по дереву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Масса,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кг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0,15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0,25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Georgia" pitchFamily="18" charset="0"/>
                        </a:rPr>
                        <a:t>0,35</a:t>
                      </a:r>
                      <a:endParaRPr lang="ru-RU" sz="3600" b="1" dirty="0">
                        <a:solidFill>
                          <a:srgbClr val="0066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9989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Сила трения,</a:t>
                      </a:r>
                    </a:p>
                    <a:p>
                      <a:pPr algn="ctr"/>
                      <a:r>
                        <a:rPr lang="ru-RU" sz="2000" b="1" dirty="0" err="1" smtClean="0">
                          <a:latin typeface="Georgia" pitchFamily="18" charset="0"/>
                        </a:rPr>
                        <a:t>Н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0,3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0,5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Georgia" pitchFamily="18" charset="0"/>
                        </a:rPr>
                        <a:t>0,7</a:t>
                      </a:r>
                      <a:endParaRPr lang="ru-RU" sz="3600" b="1" dirty="0">
                        <a:solidFill>
                          <a:srgbClr val="0066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972877">
                <a:tc rowSpan="2">
                  <a:txBody>
                    <a:bodyPr/>
                    <a:lstStyle/>
                    <a:p>
                      <a:pPr algn="ctr"/>
                      <a:endParaRPr kumimoji="0" lang="ru-RU" sz="2400" b="1" i="0" u="none" strike="noStrike" kern="1200" cap="none" spc="0" normalizeH="0" baseline="0" noProof="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Georgia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Georgia" pitchFamily="18" charset="0"/>
                          <a:ea typeface="+mn-ea"/>
                          <a:cs typeface="+mn-cs"/>
                        </a:rPr>
                        <a:t>Дерево по пенопласту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Масса,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кг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0,15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0,25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Georgia" pitchFamily="18" charset="0"/>
                        </a:rPr>
                        <a:t>0,35</a:t>
                      </a:r>
                      <a:endParaRPr lang="ru-RU" sz="3600" b="1" dirty="0">
                        <a:solidFill>
                          <a:srgbClr val="0066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9989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Сила трения,</a:t>
                      </a:r>
                    </a:p>
                    <a:p>
                      <a:pPr algn="ctr"/>
                      <a:r>
                        <a:rPr lang="ru-RU" sz="2000" b="1" dirty="0" err="1" smtClean="0">
                          <a:latin typeface="Georgia" pitchFamily="18" charset="0"/>
                        </a:rPr>
                        <a:t>Н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0,42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itchFamily="18" charset="0"/>
                        </a:rPr>
                        <a:t>0,7</a:t>
                      </a:r>
                      <a:endParaRPr lang="ru-RU" sz="36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66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3600" b="1" dirty="0">
                        <a:solidFill>
                          <a:srgbClr val="00660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42910" y="0"/>
            <a:ext cx="8143932" cy="1071546"/>
          </a:xfrm>
          <a:prstGeom prst="rect">
            <a:avLst/>
          </a:prstGeom>
          <a:noFill/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905"/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Таблица </a:t>
            </a:r>
            <a:r>
              <a:rPr kumimoji="0" lang="ru-RU" sz="2800" b="1" i="0" u="none" strike="noStrike" kern="1200" cap="none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 зависимости</a:t>
            </a:r>
            <a:r>
              <a:rPr lang="ru-RU" sz="2800" b="1" dirty="0" smtClean="0">
                <a:ln w="1905"/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normalizeH="0" baseline="0" noProof="0" dirty="0" smtClean="0">
                <a:ln w="1905"/>
                <a:solidFill>
                  <a:srgbClr val="C00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силы трения от массы</a:t>
            </a:r>
            <a:r>
              <a:rPr kumimoji="0" lang="ru-RU" sz="2800" b="1" i="0" u="none" strike="noStrike" kern="1200" cap="none" normalizeH="0" noProof="0" dirty="0" smtClean="0">
                <a:ln w="1905"/>
                <a:solidFill>
                  <a:srgbClr val="C00000"/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 и </a:t>
            </a:r>
            <a:r>
              <a:rPr lang="ru-RU" sz="2800" b="1" noProof="0" dirty="0" smtClean="0">
                <a:ln w="1905"/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рода трущихся поверхностей</a:t>
            </a:r>
            <a:endParaRPr kumimoji="0" lang="ru-RU" sz="2800" b="1" i="0" u="none" strike="noStrike" kern="1200" cap="none" spc="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1670" y="50004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Обобщение: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1428736"/>
            <a:ext cx="8501122" cy="46434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742950" indent="-742950">
              <a:lnSpc>
                <a:spcPct val="120000"/>
              </a:lnSpc>
            </a:pPr>
            <a:r>
              <a:rPr lang="ru-RU" sz="3600" b="1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1)  Сила трения скольжения зависит от</a:t>
            </a:r>
          </a:p>
          <a:p>
            <a:pPr marL="1657350" lvl="2" indent="-7429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3600" b="1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силы давления тела на поверхность (веса тела)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;</a:t>
            </a:r>
            <a:endParaRPr lang="ru-RU" sz="36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  <a:sym typeface="Symbol"/>
            </a:endParaRPr>
          </a:p>
          <a:p>
            <a:pPr marL="1657350" lvl="2" indent="-7429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рода материала поверхности, ее шероховатости</a:t>
            </a:r>
          </a:p>
          <a:p>
            <a:pPr marL="742950" indent="-742950">
              <a:lnSpc>
                <a:spcPct val="120000"/>
              </a:lnSpc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2)  Сила трения не зависит  от</a:t>
            </a:r>
          </a:p>
          <a:p>
            <a:pPr marL="1657350" lvl="2" indent="-7429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  <a:sym typeface="Symbol"/>
              </a:rPr>
              <a:t>площади трущихся поверхностей</a:t>
            </a:r>
          </a:p>
          <a:p>
            <a:pPr marL="1657350" lvl="2" indent="-742950">
              <a:lnSpc>
                <a:spcPct val="120000"/>
              </a:lnSpc>
            </a:pPr>
            <a:endParaRPr lang="en-US" sz="36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  <a:sym typeface="Symbol"/>
            </a:endParaRPr>
          </a:p>
          <a:p>
            <a:pPr marL="742950" indent="-742950">
              <a:lnSpc>
                <a:spcPct val="120000"/>
              </a:lnSpc>
            </a:pPr>
            <a:endParaRPr lang="en-US" sz="3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357166"/>
            <a:ext cx="8396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Цифровая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лаборатория 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«Архимед»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1026" name="Picture 2" descr="H:\Documents and Settings\166\Рабочий стол\Архимед\IMG_6997.jpg"/>
          <p:cNvPicPr>
            <a:picLocks noChangeAspect="1" noChangeArrowheads="1"/>
          </p:cNvPicPr>
          <p:nvPr/>
        </p:nvPicPr>
        <p:blipFill>
          <a:blip r:embed="rId3"/>
          <a:srcRect l="1875" t="6250" r="1561"/>
          <a:stretch>
            <a:fillRect/>
          </a:stretch>
        </p:blipFill>
        <p:spPr bwMode="auto">
          <a:xfrm>
            <a:off x="928662" y="1214422"/>
            <a:ext cx="7358114" cy="535782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51742" y="428604"/>
            <a:ext cx="4195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Заключение: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444545"/>
            <a:ext cx="857256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Цифровая лаборатория «Архимед» позволила: </a:t>
            </a:r>
          </a:p>
          <a:p>
            <a:pPr lvl="1" algn="just"/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увидеть результаты своих экспериментов на экране компьютера; </a:t>
            </a:r>
          </a:p>
          <a:p>
            <a:pPr lvl="1" algn="just">
              <a:buFont typeface="Wingdings" pitchFamily="2" charset="2"/>
              <a:buChar char="ü"/>
            </a:pP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провести обработку и исследование процессов, </a:t>
            </a:r>
          </a:p>
          <a:p>
            <a:pPr lvl="1" algn="just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проанализировать полученные данные; </a:t>
            </a:r>
          </a:p>
          <a:p>
            <a:pPr lvl="1" algn="just">
              <a:buFont typeface="Wingdings" pitchFamily="2" charset="2"/>
              <a:buChar char="ü"/>
            </a:pP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сократить время на организацию и проведение работ;</a:t>
            </a:r>
          </a:p>
          <a:p>
            <a:pPr lvl="1" algn="just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  точность и наглядность экспериментов. 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290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0"/>
            <a:ext cx="8129590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Спасибо </a:t>
            </a:r>
            <a:r>
              <a:rPr kumimoji="0" lang="ru-RU" sz="4400" b="1" i="0" u="none" strike="noStrike" kern="1200" normalizeH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за </a:t>
            </a:r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внимание</a:t>
            </a:r>
            <a:r>
              <a:rPr kumimoji="0" lang="ru-RU" sz="44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!</a:t>
            </a:r>
            <a:endParaRPr kumimoji="0" lang="ru-RU" sz="4400" b="1" i="0" u="none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H:\Documents and Settings\166\Рабочий стол\фото к проекту\IMG_7020.jpg"/>
          <p:cNvPicPr>
            <a:picLocks noChangeAspect="1" noChangeArrowheads="1"/>
          </p:cNvPicPr>
          <p:nvPr/>
        </p:nvPicPr>
        <p:blipFill>
          <a:blip r:embed="rId3"/>
          <a:srcRect l="4125" r="9245" b="9859"/>
          <a:stretch>
            <a:fillRect/>
          </a:stretch>
        </p:blipFill>
        <p:spPr bwMode="auto">
          <a:xfrm>
            <a:off x="1428728" y="1071546"/>
            <a:ext cx="6000792" cy="471490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71472" y="214290"/>
            <a:ext cx="7858180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            </a:t>
            </a:r>
            <a:r>
              <a:rPr kumimoji="0" lang="ru-RU" sz="3200" b="1" i="0" u="none" strike="noStrike" kern="1200" normalizeH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Цель: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изучить силу трения скольжения с помощью новой технологии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071678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Задачи</a:t>
            </a:r>
            <a:r>
              <a:rPr lang="ru-RU" sz="3200" b="1" dirty="0" smtClean="0">
                <a:solidFill>
                  <a:srgbClr val="002060"/>
                </a:solidFill>
              </a:rPr>
              <a:t>: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85786" y="2857496"/>
            <a:ext cx="7572428" cy="33575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Дать определение силы трения;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Исследовать силу трения скольжения,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применяя оборудование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«Архимед»;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Выяснить от чего зависит сила трения;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Обобщить результаты работы с помощью экспериментальной установки.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4348" y="285728"/>
            <a:ext cx="7972452" cy="12144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Что такое сила трения</a:t>
            </a:r>
            <a:r>
              <a:rPr kumimoji="0" lang="en-US" sz="36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?</a:t>
            </a:r>
            <a:endParaRPr kumimoji="0" lang="ru-RU" sz="3600" b="1" i="0" u="none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1142984"/>
            <a:ext cx="8272466" cy="47148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Сила трения -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сила, возникающая при соприкосновении поверхностей тел и препятствующая их перемещению относительно  друг  друга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4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286124"/>
            <a:ext cx="5572164" cy="335758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0"/>
            <a:ext cx="8643966" cy="142646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Необходимые  средства  и оборудование </a:t>
            </a:r>
            <a:endParaRPr kumimoji="0" lang="ru-RU" sz="3600" b="1" i="0" u="none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Picture 2" descr="H:\Documents and Settings\166\Рабочий стол\АРТЕМ ШКОЛЬНАЯ  КОНФЕРЕНЦИЯ 7 КЛ  2014\оборудование\IMG_6482.jpg"/>
          <p:cNvPicPr>
            <a:picLocks noChangeAspect="1" noChangeArrowheads="1"/>
          </p:cNvPicPr>
          <p:nvPr/>
        </p:nvPicPr>
        <p:blipFill>
          <a:blip r:embed="rId3" cstate="print">
            <a:lum contrast="22000"/>
          </a:blip>
          <a:srcRect/>
          <a:stretch>
            <a:fillRect/>
          </a:stretch>
        </p:blipFill>
        <p:spPr bwMode="auto">
          <a:xfrm>
            <a:off x="285720" y="1214422"/>
            <a:ext cx="8643998" cy="542928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6"/>
          <p:cNvSpPr/>
          <p:nvPr/>
        </p:nvSpPr>
        <p:spPr>
          <a:xfrm>
            <a:off x="5072066" y="1214422"/>
            <a:ext cx="3714776" cy="2318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Цифровая лаборатория «Архимед», датчик силы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DT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272, электронные весы,  динамометр, деревянный брусок, набор грузов, нить, деревянная  дощечка, лист пенопласта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:\Documents and Settings\166\Рабочий стол\АРТЕМ ШКОЛЬНАЯ  КОНФЕРЕНЦИЯ 7 КЛ  2014\кристина\IMG_6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142984"/>
            <a:ext cx="7358114" cy="547689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57224" y="214290"/>
            <a:ext cx="7772400" cy="914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</a:br>
            <a:endParaRPr kumimoji="0" lang="ru-RU" sz="1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0"/>
            <a:ext cx="87154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Исследование сила трения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 помощью «Архимеда»</a:t>
            </a:r>
            <a:endParaRPr lang="ru-RU" sz="2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785794"/>
          <a:ext cx="8572559" cy="58098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643206"/>
                <a:gridCol w="1643073"/>
                <a:gridCol w="2643207"/>
                <a:gridCol w="1643073"/>
              </a:tblGrid>
              <a:tr h="903043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0099"/>
                        </a:solidFill>
                        <a:latin typeface="Georgia" pitchFamily="18" charset="0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Georgia" pitchFamily="18" charset="0"/>
                          <a:ea typeface="Times New Roman"/>
                        </a:rPr>
                        <a:t>ИЗМЕРИТЕЛЬНЫЕ ПРИБОРЫ</a:t>
                      </a:r>
                      <a:endParaRPr lang="ru-RU" sz="1800" dirty="0" smtClean="0">
                        <a:latin typeface="Georgia" pitchFamily="18" charset="0"/>
                        <a:ea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621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Georgia" pitchFamily="18" charset="0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Georgia" pitchFamily="18" charset="0"/>
                          <a:ea typeface="Times New Roman"/>
                        </a:rPr>
                        <a:t>ЭЛЕКТРОННЫЕ ВЕСЫ</a:t>
                      </a:r>
                      <a:endParaRPr lang="ru-RU" sz="1800" dirty="0" smtClean="0">
                        <a:latin typeface="Georgia" pitchFamily="18" charset="0"/>
                        <a:ea typeface="Times New Roman"/>
                      </a:endParaRPr>
                    </a:p>
                    <a:p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Georgia" pitchFamily="18" charset="0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Georgia" pitchFamily="18" charset="0"/>
                          <a:ea typeface="Times New Roman"/>
                        </a:rPr>
                        <a:t>ДИНАМОМЕТР</a:t>
                      </a:r>
                      <a:endParaRPr lang="ru-RU" sz="1800" dirty="0" smtClean="0">
                        <a:latin typeface="Georgia" pitchFamily="18" charset="0"/>
                        <a:ea typeface="Times New Roman"/>
                      </a:endParaRPr>
                    </a:p>
                    <a:p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6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Georgia" pitchFamily="18" charset="0"/>
                          <a:ea typeface="Times New Roman"/>
                        </a:rPr>
                        <a:t>ВЕЛИЧИНА – МАССА </a:t>
                      </a:r>
                      <a:endParaRPr lang="ru-RU" sz="1400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Georgia" pitchFamily="18" charset="0"/>
                          <a:ea typeface="Times New Roman"/>
                        </a:rPr>
                        <a:t>г</a:t>
                      </a:r>
                      <a:endParaRPr lang="ru-RU" sz="1400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Georgia" pitchFamily="18" charset="0"/>
                          <a:ea typeface="Times New Roman"/>
                        </a:rPr>
                        <a:t>ВЕЛИЧИНА - ВЕС ТЕЛА</a:t>
                      </a:r>
                      <a:endParaRPr lang="ru-RU" sz="1400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Georgia" pitchFamily="18" charset="0"/>
                          <a:ea typeface="Times New Roman"/>
                        </a:rPr>
                        <a:t>Н</a:t>
                      </a:r>
                      <a:endParaRPr lang="ru-RU" sz="1400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96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Georgia" pitchFamily="18" charset="0"/>
                          <a:ea typeface="Times New Roman"/>
                        </a:rPr>
                        <a:t>масса бруска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Georgia" pitchFamily="18" charset="0"/>
                          <a:ea typeface="Times New Roman"/>
                        </a:rPr>
                        <a:t>вес бруска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96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Georgia" pitchFamily="18" charset="0"/>
                          <a:ea typeface="Times New Roman"/>
                        </a:rPr>
                        <a:t>масса бруска и 1 груза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Georgia" pitchFamily="18" charset="0"/>
                          <a:ea typeface="Times New Roman"/>
                        </a:rPr>
                        <a:t>вес бруска и 1 груза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96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Georgia" pitchFamily="18" charset="0"/>
                          <a:ea typeface="Times New Roman"/>
                        </a:rPr>
                        <a:t>масса бруска и 2 грузов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Times New Roman"/>
                        </a:rPr>
                        <a:t>250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Georgia" pitchFamily="18" charset="0"/>
                          <a:ea typeface="Times New Roman"/>
                        </a:rPr>
                        <a:t>вес бруска и 2 грузов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96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Georgia" pitchFamily="18" charset="0"/>
                          <a:ea typeface="Times New Roman"/>
                        </a:rPr>
                        <a:t>масса бруска и 3 грузов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Times New Roman"/>
                        </a:rPr>
                        <a:t>350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Georgia" pitchFamily="18" charset="0"/>
                          <a:ea typeface="Times New Roman"/>
                        </a:rPr>
                        <a:t>вес бруска и 3 грузов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Georgia" pitchFamily="18" charset="0"/>
                          <a:ea typeface="Times New Roman"/>
                        </a:rPr>
                        <a:t>3,5</a:t>
                      </a: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4282" y="71414"/>
            <a:ext cx="87154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Показания измерительных приборов</a:t>
            </a:r>
            <a:endParaRPr lang="ru-RU" sz="2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62" y="0"/>
            <a:ext cx="7000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Сила трения скольжения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(дерево по дереву) 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H:\Documents and Settings\166\Рабочий стол\АРТЕМ ШКОЛЬНАЯ  КОНФЕРЕНЦИЯ 7 КЛ  2014\кристина\IMG_6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5"/>
            <a:ext cx="3857652" cy="274405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3" descr="H:\Documents and Settings\166\Рабочий стол\АРТЕМ ШКОЛЬНАЯ  КОНФЕРЕНЦИЯ 7 КЛ  2014\кристина\IMG_6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85794"/>
            <a:ext cx="4000527" cy="271464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6" descr="H:\Documents and Settings\166\Рабочий стол\АРТЕМ ШКОЛЬНАЯ  КОНФЕРЕНЦИЯ 7 КЛ  2014\кристина\IMG_65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14752"/>
            <a:ext cx="3980379" cy="292895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2" descr="H:\Documents and Settings\166\Рабочий стол\АРТЕМ ШКОЛЬНАЯ  КОНФЕРЕНЦИЯ 7 КЛ  2014\АРТЕМ ФИЗМКА\Фото16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742080"/>
            <a:ext cx="3857652" cy="290163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:\Documents and Settings\166\Рабочий стол\АРТЕМ ШКОЛЬНАЯ  КОНФЕРЕНЦИЯ 7 КЛ  2014\графики\дерево по дереву\IMG_6492.jpg"/>
          <p:cNvPicPr>
            <a:picLocks noChangeAspect="1" noChangeArrowheads="1"/>
          </p:cNvPicPr>
          <p:nvPr/>
        </p:nvPicPr>
        <p:blipFill>
          <a:blip r:embed="rId3" cstate="print">
            <a:lum bright="10000" contrast="60000"/>
          </a:blip>
          <a:srcRect l="1660" t="12500" b="11341"/>
          <a:stretch>
            <a:fillRect/>
          </a:stretch>
        </p:blipFill>
        <p:spPr bwMode="auto">
          <a:xfrm>
            <a:off x="285720" y="1571612"/>
            <a:ext cx="8572560" cy="507209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42910" y="0"/>
            <a:ext cx="8143932" cy="1771608"/>
          </a:xfrm>
          <a:prstGeom prst="rect">
            <a:avLst/>
          </a:prstGeom>
          <a:noFill/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Графики зависимости</a:t>
            </a:r>
            <a:r>
              <a:rPr lang="ru-RU" sz="37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37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силы</a:t>
            </a:r>
            <a:r>
              <a:rPr kumimoji="0" lang="ru-RU" sz="37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7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трения</a:t>
            </a:r>
            <a:r>
              <a:rPr kumimoji="0" lang="ru-RU" sz="37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7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от</a:t>
            </a:r>
            <a:r>
              <a:rPr kumimoji="0" lang="ru-RU" sz="37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7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времени</a:t>
            </a:r>
            <a:br>
              <a:rPr kumimoji="0" lang="ru-RU" sz="37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(</a:t>
            </a:r>
            <a:r>
              <a:rPr kumimoji="0" lang="ru-RU" sz="21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дерево по дереву</a:t>
            </a:r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)</a:t>
            </a:r>
            <a:endParaRPr kumimoji="0" lang="ru-RU" sz="4400" b="1" i="0" u="none" strike="noStrike" kern="1200" cap="none" spc="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</TotalTime>
  <Words>657</Words>
  <Application>Microsoft Office PowerPoint</Application>
  <PresentationFormat>Экран (4:3)</PresentationFormat>
  <Paragraphs>216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силы трения  с помощью цифровой лаборатории «Архимед»</dc:title>
  <cp:lastModifiedBy>166</cp:lastModifiedBy>
  <cp:revision>166</cp:revision>
  <dcterms:modified xsi:type="dcterms:W3CDTF">2014-04-17T02:20:56Z</dcterms:modified>
</cp:coreProperties>
</file>