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80" r:id="rId2"/>
    <p:sldId id="363" r:id="rId3"/>
    <p:sldId id="329" r:id="rId4"/>
    <p:sldId id="330" r:id="rId5"/>
    <p:sldId id="332" r:id="rId6"/>
    <p:sldId id="333" r:id="rId7"/>
    <p:sldId id="362" r:id="rId8"/>
    <p:sldId id="356" r:id="rId9"/>
    <p:sldId id="355" r:id="rId10"/>
    <p:sldId id="346" r:id="rId11"/>
    <p:sldId id="338" r:id="rId12"/>
    <p:sldId id="358" r:id="rId13"/>
    <p:sldId id="342" r:id="rId14"/>
    <p:sldId id="360" r:id="rId15"/>
    <p:sldId id="361" r:id="rId16"/>
    <p:sldId id="349" r:id="rId17"/>
    <p:sldId id="351" r:id="rId18"/>
    <p:sldId id="350" r:id="rId19"/>
    <p:sldId id="359" r:id="rId20"/>
    <p:sldId id="352" r:id="rId21"/>
    <p:sldId id="35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1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54;&#1053;&#1060;&#1045;&#1056;&#1045;&#1053;&#1062;&#1048;&#1071;%202015-2016%20&#1053;&#1040;&#1057;&#1058;&#1071;+&#1042;&#1051;&#1040;&#1044;&#1040;\+&#1050;&#1054;&#1053;&#1060;&#1045;&#1056;&#1045;&#1053;&#1062;&#1048;&#1071;%202016%20&#1053;&#1040;&#1057;&#1058;&#1071;+&#1042;&#1051;&#1040;&#1044;&#1040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54;&#1053;&#1060;&#1045;&#1056;&#1045;&#1053;&#1062;&#1048;&#1071;%202015-2016%20&#1053;&#1040;&#1057;&#1058;&#1071;+&#1042;&#1051;&#1040;&#1044;&#1040;\+&#1050;&#1054;&#1053;&#1060;&#1045;&#1056;&#1045;&#1053;&#1062;&#1048;&#1071;%202016%20&#1053;&#1040;&#1057;&#1058;&#1071;+&#1042;&#1051;&#1040;&#1044;&#1040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54;&#1053;&#1060;&#1045;&#1056;&#1045;&#1053;&#1062;&#1048;&#1071;%202015-2016%20&#1053;&#1040;&#1057;&#1058;&#1071;+&#1042;&#1051;&#1040;&#1044;&#1040;\+&#1050;&#1054;&#1053;&#1060;&#1045;&#1056;&#1045;&#1053;&#1062;&#1048;&#1071;%202016%20&#1053;&#1040;&#1057;&#1058;&#1071;+&#1042;&#1051;&#1040;&#1044;&#1040;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54;&#1053;&#1060;&#1045;&#1056;&#1045;&#1053;&#1062;&#1048;&#1071;%202015-2016%20&#1053;&#1040;&#1057;&#1058;&#1071;+&#1042;&#1051;&#1040;&#1044;&#1040;\+&#1050;&#1054;&#1053;&#1060;&#1045;&#1056;&#1045;&#1053;&#1062;&#1048;&#1071;%202016%20&#1053;&#1040;&#1057;&#1058;&#1071;+&#1042;&#1051;&#1040;&#1044;&#104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50">
                <a:solidFill>
                  <a:srgbClr val="C00000"/>
                </a:solidFill>
              </a:defRPr>
            </a:pPr>
            <a:r>
              <a:rPr lang="ru-RU" sz="1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000" baseline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ЦЕПКОСТИ РАСТЕНИЯ ЗА ОПОРУ, Н</a:t>
            </a:r>
          </a:p>
          <a:p>
            <a:pPr>
              <a:defRPr sz="1050">
                <a:solidFill>
                  <a:srgbClr val="C00000"/>
                </a:solidFill>
              </a:defRPr>
            </a:pPr>
            <a:r>
              <a:rPr lang="ru-RU" sz="1000" baseline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(ЯНВАРЬ-ФЕВРАЛЬ)</a:t>
            </a:r>
            <a:endParaRPr lang="ru-RU" sz="1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783715012722975"/>
          <c:y val="9.6385566552336568E-3"/>
        </c:manualLayout>
      </c:layout>
      <c:overlay val="1"/>
    </c:title>
    <c:view3D>
      <c:rAngAx val="1"/>
    </c:view3D>
    <c:floor>
      <c:spPr>
        <a:solidFill>
          <a:srgbClr val="F79646">
            <a:lumMod val="40000"/>
            <a:lumOff val="60000"/>
          </a:srgbClr>
        </a:solidFill>
      </c:spPr>
    </c:floor>
    <c:plotArea>
      <c:layout>
        <c:manualLayout>
          <c:layoutTarget val="inner"/>
          <c:xMode val="edge"/>
          <c:yMode val="edge"/>
          <c:x val="0.13912092081243771"/>
          <c:y val="0.12735939212163799"/>
          <c:w val="0.73367878152233368"/>
          <c:h val="0.75816405987137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Лист1!$L$16</c:f>
              <c:strCache>
                <c:ptCount val="1"/>
                <c:pt idx="0">
                  <c:v>ПЛАСТМАССА</c:v>
                </c:pt>
              </c:strCache>
            </c:strRef>
          </c:tx>
          <c:spPr>
            <a:solidFill>
              <a:srgbClr val="3333FF"/>
            </a:solidFill>
          </c:spPr>
          <c:cat>
            <c:strRef>
              <c:f>Лист1!$K$17:$K$20</c:f>
              <c:strCache>
                <c:ptCount val="4"/>
                <c:pt idx="0">
                  <c:v>ГОРОХ</c:v>
                </c:pt>
                <c:pt idx="1">
                  <c:v>ДУШИСТЫЙ ГОРОШЕК</c:v>
                </c:pt>
                <c:pt idx="2">
                  <c:v>ОГУРЕЦ</c:v>
                </c:pt>
                <c:pt idx="3">
                  <c:v>ЭХИНОЦИСТИС</c:v>
                </c:pt>
              </c:strCache>
            </c:strRef>
          </c:cat>
          <c:val>
            <c:numRef>
              <c:f>Лист1!$L$17:$L$20</c:f>
              <c:numCache>
                <c:formatCode>General</c:formatCode>
                <c:ptCount val="4"/>
                <c:pt idx="0">
                  <c:v>2.8000000000000011E-2</c:v>
                </c:pt>
                <c:pt idx="1">
                  <c:v>3.4000000000000002E-2</c:v>
                </c:pt>
                <c:pt idx="2">
                  <c:v>2.8000000000000011E-2</c:v>
                </c:pt>
                <c:pt idx="3">
                  <c:v>3.0000000000000387E-2</c:v>
                </c:pt>
              </c:numCache>
            </c:numRef>
          </c:val>
        </c:ser>
        <c:ser>
          <c:idx val="1"/>
          <c:order val="1"/>
          <c:tx>
            <c:strRef>
              <c:f>Лист1!$M$16</c:f>
              <c:strCache>
                <c:ptCount val="1"/>
                <c:pt idx="0">
                  <c:v>ДЕРЕВО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Лист1!$K$17:$K$20</c:f>
              <c:strCache>
                <c:ptCount val="4"/>
                <c:pt idx="0">
                  <c:v>ГОРОХ</c:v>
                </c:pt>
                <c:pt idx="1">
                  <c:v>ДУШИСТЫЙ ГОРОШЕК</c:v>
                </c:pt>
                <c:pt idx="2">
                  <c:v>ОГУРЕЦ</c:v>
                </c:pt>
                <c:pt idx="3">
                  <c:v>ЭХИНОЦИСТИС</c:v>
                </c:pt>
              </c:strCache>
            </c:strRef>
          </c:cat>
          <c:val>
            <c:numRef>
              <c:f>Лист1!$M$17:$M$20</c:f>
              <c:numCache>
                <c:formatCode>General</c:formatCode>
                <c:ptCount val="4"/>
                <c:pt idx="0">
                  <c:v>2.7000000000000454E-2</c:v>
                </c:pt>
                <c:pt idx="1">
                  <c:v>2.5000000000000216E-2</c:v>
                </c:pt>
                <c:pt idx="2">
                  <c:v>3.1000000000000447E-2</c:v>
                </c:pt>
                <c:pt idx="3">
                  <c:v>2.8000000000000011E-2</c:v>
                </c:pt>
              </c:numCache>
            </c:numRef>
          </c:val>
        </c:ser>
        <c:ser>
          <c:idx val="2"/>
          <c:order val="2"/>
          <c:tx>
            <c:strRef>
              <c:f>Лист1!$N$16</c:f>
              <c:strCache>
                <c:ptCount val="1"/>
                <c:pt idx="0">
                  <c:v>МЕТАЛЛ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Лист1!$K$17:$K$20</c:f>
              <c:strCache>
                <c:ptCount val="4"/>
                <c:pt idx="0">
                  <c:v>ГОРОХ</c:v>
                </c:pt>
                <c:pt idx="1">
                  <c:v>ДУШИСТЫЙ ГОРОШЕК</c:v>
                </c:pt>
                <c:pt idx="2">
                  <c:v>ОГУРЕЦ</c:v>
                </c:pt>
                <c:pt idx="3">
                  <c:v>ЭХИНОЦИСТИС</c:v>
                </c:pt>
              </c:strCache>
            </c:strRef>
          </c:cat>
          <c:val>
            <c:numRef>
              <c:f>Лист1!$N$17:$N$20</c:f>
              <c:numCache>
                <c:formatCode>General</c:formatCode>
                <c:ptCount val="4"/>
                <c:pt idx="0">
                  <c:v>2.9000000000000296E-2</c:v>
                </c:pt>
                <c:pt idx="1">
                  <c:v>2.8000000000000011E-2</c:v>
                </c:pt>
                <c:pt idx="2">
                  <c:v>3.0000000000000387E-2</c:v>
                </c:pt>
                <c:pt idx="3">
                  <c:v>3.2000000000000507E-2</c:v>
                </c:pt>
              </c:numCache>
            </c:numRef>
          </c:val>
        </c:ser>
        <c:shape val="cylinder"/>
        <c:axId val="61735296"/>
        <c:axId val="61736832"/>
        <c:axId val="0"/>
      </c:bar3DChart>
      <c:catAx>
        <c:axId val="61735296"/>
        <c:scaling>
          <c:orientation val="minMax"/>
        </c:scaling>
        <c:axPos val="b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tickLblPos val="nextTo"/>
        <c:txPr>
          <a:bodyPr/>
          <a:lstStyle/>
          <a:p>
            <a:pPr>
              <a:defRPr sz="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736832"/>
        <c:crosses val="autoZero"/>
        <c:auto val="1"/>
        <c:lblAlgn val="ctr"/>
        <c:lblOffset val="100"/>
      </c:catAx>
      <c:valAx>
        <c:axId val="617368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73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29840208041493"/>
          <c:y val="4.3569027632073334E-2"/>
          <c:w val="0.18751637915489894"/>
          <c:h val="0.14237362486130345"/>
        </c:manualLayout>
      </c:layout>
      <c:txPr>
        <a:bodyPr/>
        <a:lstStyle/>
        <a:p>
          <a:pPr>
            <a:defRPr sz="7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F79646">
        <a:lumMod val="20000"/>
        <a:lumOff val="80000"/>
      </a:srgbClr>
    </a:solidFill>
    <a:ln>
      <a:solidFill>
        <a:srgbClr val="0066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sz="1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1100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ТРЕНИЯ ПОКОЯ - КРЕПЛЕНИЯ РАСТЕНИЯ ЗА ОПОРУ, Н</a:t>
            </a:r>
          </a:p>
          <a:p>
            <a:pPr>
              <a:defRPr sz="1100"/>
            </a:pPr>
            <a:r>
              <a:rPr lang="ru-RU" sz="1100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(ФЕВРАЛЬ)</a:t>
            </a:r>
            <a:endParaRPr lang="ru-RU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52102753590871"/>
          <c:y val="0"/>
        </c:manualLayout>
      </c:layout>
    </c:title>
    <c:view3D>
      <c:rAngAx val="1"/>
    </c:view3D>
    <c:floor>
      <c:spPr>
        <a:solidFill>
          <a:srgbClr val="F79646">
            <a:lumMod val="20000"/>
            <a:lumOff val="80000"/>
          </a:srgbClr>
        </a:solidFill>
      </c:spPr>
    </c:floor>
    <c:plotArea>
      <c:layout>
        <c:manualLayout>
          <c:layoutTarget val="inner"/>
          <c:xMode val="edge"/>
          <c:yMode val="edge"/>
          <c:x val="0.23641540798848781"/>
          <c:y val="7.8082034996656141E-2"/>
          <c:w val="0.71014885298611941"/>
          <c:h val="0.7930641820277347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Лист1!$K$3</c:f>
              <c:strCache>
                <c:ptCount val="1"/>
                <c:pt idx="0">
                  <c:v>ПЛАСТМАССА</c:v>
                </c:pt>
              </c:strCache>
            </c:strRef>
          </c:tx>
          <c:spPr>
            <a:solidFill>
              <a:srgbClr val="3333FF"/>
            </a:solidFill>
          </c:spPr>
          <c:dLbls>
            <c:txPr>
              <a:bodyPr/>
              <a:lstStyle/>
              <a:p>
                <a:pPr>
                  <a:defRPr sz="1100" b="1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Лист1!$L$2:$O$2</c:f>
              <c:strCache>
                <c:ptCount val="4"/>
                <c:pt idx="0">
                  <c:v>ГОРОХ</c:v>
                </c:pt>
                <c:pt idx="1">
                  <c:v>ДУШИСТЫЙ ГОРОШЕК</c:v>
                </c:pt>
                <c:pt idx="2">
                  <c:v>ОГУРЕЦ</c:v>
                </c:pt>
                <c:pt idx="3">
                  <c:v>ЭХИНОЦИСТИС</c:v>
                </c:pt>
              </c:strCache>
            </c:strRef>
          </c:cat>
          <c:val>
            <c:numRef>
              <c:f>Лист1!$L$3:$O$3</c:f>
              <c:numCache>
                <c:formatCode>General</c:formatCode>
                <c:ptCount val="4"/>
                <c:pt idx="0">
                  <c:v>8.5000000000000006E-2</c:v>
                </c:pt>
                <c:pt idx="1">
                  <c:v>9.9000000000000046E-2</c:v>
                </c:pt>
                <c:pt idx="2">
                  <c:v>0.125</c:v>
                </c:pt>
                <c:pt idx="3">
                  <c:v>0.15000000000000024</c:v>
                </c:pt>
              </c:numCache>
            </c:numRef>
          </c:val>
        </c:ser>
        <c:ser>
          <c:idx val="1"/>
          <c:order val="1"/>
          <c:tx>
            <c:strRef>
              <c:f>Лист1!$K$4</c:f>
              <c:strCache>
                <c:ptCount val="1"/>
                <c:pt idx="0">
                  <c:v>ДЕРЕВО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Лист1!$L$2:$O$2</c:f>
              <c:strCache>
                <c:ptCount val="4"/>
                <c:pt idx="0">
                  <c:v>ГОРОХ</c:v>
                </c:pt>
                <c:pt idx="1">
                  <c:v>ДУШИСТЫЙ ГОРОШЕК</c:v>
                </c:pt>
                <c:pt idx="2">
                  <c:v>ОГУРЕЦ</c:v>
                </c:pt>
                <c:pt idx="3">
                  <c:v>ЭХИНОЦИСТИС</c:v>
                </c:pt>
              </c:strCache>
            </c:strRef>
          </c:cat>
          <c:val>
            <c:numRef>
              <c:f>Лист1!$L$4:$O$4</c:f>
              <c:numCache>
                <c:formatCode>General</c:formatCode>
                <c:ptCount val="4"/>
                <c:pt idx="0">
                  <c:v>0.14800000000000021</c:v>
                </c:pt>
                <c:pt idx="1">
                  <c:v>0.13900000000000001</c:v>
                </c:pt>
                <c:pt idx="2">
                  <c:v>0.21000000000000021</c:v>
                </c:pt>
                <c:pt idx="3">
                  <c:v>0.23800000000000004</c:v>
                </c:pt>
              </c:numCache>
            </c:numRef>
          </c:val>
        </c:ser>
        <c:ser>
          <c:idx val="2"/>
          <c:order val="2"/>
          <c:tx>
            <c:strRef>
              <c:f>Лист1!$K$5</c:f>
              <c:strCache>
                <c:ptCount val="1"/>
                <c:pt idx="0">
                  <c:v>МЕТАЛЛ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6.4136825227152014E-3"/>
                  <c:y val="-2.047247902376944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4136825227152083E-3"/>
                  <c:y val="-2.0472479023768992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1378941742383802E-3"/>
                  <c:y val="-1.2283487414261421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"/>
                  <c:y val="-2.4566974828522839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Лист1!$L$2:$O$2</c:f>
              <c:strCache>
                <c:ptCount val="4"/>
                <c:pt idx="0">
                  <c:v>ГОРОХ</c:v>
                </c:pt>
                <c:pt idx="1">
                  <c:v>ДУШИСТЫЙ ГОРОШЕК</c:v>
                </c:pt>
                <c:pt idx="2">
                  <c:v>ОГУРЕЦ</c:v>
                </c:pt>
                <c:pt idx="3">
                  <c:v>ЭХИНОЦИСТИС</c:v>
                </c:pt>
              </c:strCache>
            </c:strRef>
          </c:cat>
          <c:val>
            <c:numRef>
              <c:f>Лист1!$L$5:$O$5</c:f>
              <c:numCache>
                <c:formatCode>General</c:formatCode>
                <c:ptCount val="4"/>
                <c:pt idx="0">
                  <c:v>0.11899999999999998</c:v>
                </c:pt>
                <c:pt idx="1">
                  <c:v>0.12000000000000002</c:v>
                </c:pt>
                <c:pt idx="2">
                  <c:v>0.16900000000000001</c:v>
                </c:pt>
                <c:pt idx="3">
                  <c:v>0.193</c:v>
                </c:pt>
              </c:numCache>
            </c:numRef>
          </c:val>
        </c:ser>
        <c:dLbls>
          <c:showVal val="1"/>
        </c:dLbls>
        <c:shape val="cylinder"/>
        <c:axId val="61798656"/>
        <c:axId val="61874176"/>
        <c:axId val="0"/>
      </c:bar3DChart>
      <c:catAx>
        <c:axId val="617986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874176"/>
        <c:crosses val="autoZero"/>
        <c:auto val="1"/>
        <c:lblAlgn val="ctr"/>
        <c:lblOffset val="100"/>
      </c:catAx>
      <c:valAx>
        <c:axId val="61874176"/>
        <c:scaling>
          <c:orientation val="minMax"/>
        </c:scaling>
        <c:axPos val="b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79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03192532520819"/>
          <c:y val="0.56968332137762057"/>
          <c:w val="0.13948597953850103"/>
          <c:h val="0.16800715730762741"/>
        </c:manualLayout>
      </c:layout>
      <c:txPr>
        <a:bodyPr/>
        <a:lstStyle/>
        <a:p>
          <a:pPr>
            <a:defRPr sz="7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20000"/>
        <a:lumOff val="80000"/>
      </a:schemeClr>
    </a:solidFill>
    <a:ln>
      <a:solidFill>
        <a:srgbClr val="0000CC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1200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ТРЕНИЯ </a:t>
            </a:r>
            <a:r>
              <a:rPr lang="ru-RU" sz="1100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ПОКОЯ</a:t>
            </a:r>
            <a:r>
              <a:rPr lang="ru-RU" sz="1200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КРЕПЛЕНИЯ РАСТЕНИЙ ЗА МЕТАЛЛИЧЕСКУЮ ОПОРУ, Н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1"/>
    </c:title>
    <c:view3D>
      <c:rotX val="30"/>
      <c:perspective val="30"/>
    </c:view3D>
    <c:floor>
      <c:spPr>
        <a:solidFill>
          <a:srgbClr val="F79646">
            <a:lumMod val="40000"/>
            <a:lumOff val="60000"/>
          </a:srgbClr>
        </a:solidFill>
      </c:spPr>
    </c:floor>
    <c:plotArea>
      <c:layout>
        <c:manualLayout>
          <c:layoutTarget val="inner"/>
          <c:xMode val="edge"/>
          <c:yMode val="edge"/>
          <c:x val="0.23544420117873782"/>
          <c:y val="0.19432888597258677"/>
          <c:w val="0.73188607269049599"/>
          <c:h val="0.6219400699912511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Лист1!$L$22</c:f>
              <c:strCache>
                <c:ptCount val="1"/>
                <c:pt idx="0">
                  <c:v>МЕТАЛЛ</c:v>
                </c:pt>
              </c:strCache>
            </c:strRef>
          </c:tx>
          <c:spPr>
            <a:solidFill>
              <a:srgbClr val="008000"/>
            </a:solidFill>
          </c:spPr>
          <c:dLbls>
            <c:dLbl>
              <c:idx val="0"/>
              <c:layout>
                <c:manualLayout>
                  <c:x val="6.6445182724252346E-3"/>
                  <c:y val="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6.6445182724252346E-3"/>
                  <c:y val="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2.2148394241417488E-3"/>
                  <c:y val="3.7037037037037056E-2"/>
                </c:manualLayout>
              </c:layout>
              <c:showVal val="1"/>
            </c:dLbl>
            <c:dLbl>
              <c:idx val="3"/>
              <c:layout>
                <c:manualLayout>
                  <c:x val="-1.3561374986508154E-3"/>
                  <c:y val="2.7777951975718206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Лист1!$K$23:$K$26</c:f>
              <c:strCache>
                <c:ptCount val="4"/>
                <c:pt idx="0">
                  <c:v>ГОРОХ</c:v>
                </c:pt>
                <c:pt idx="1">
                  <c:v>ДУШИСТЫЙ ГОРОШЕК</c:v>
                </c:pt>
                <c:pt idx="2">
                  <c:v>ОГУРЕЦ</c:v>
                </c:pt>
                <c:pt idx="3">
                  <c:v>ЭХИНОЦИСТИС</c:v>
                </c:pt>
              </c:strCache>
            </c:strRef>
          </c:cat>
          <c:val>
            <c:numRef>
              <c:f>Лист1!$L$23:$L$26</c:f>
              <c:numCache>
                <c:formatCode>General</c:formatCode>
                <c:ptCount val="4"/>
                <c:pt idx="0">
                  <c:v>0.11899999999999998</c:v>
                </c:pt>
                <c:pt idx="1">
                  <c:v>0.12000000000000002</c:v>
                </c:pt>
                <c:pt idx="2">
                  <c:v>0.16900000000000001</c:v>
                </c:pt>
                <c:pt idx="3">
                  <c:v>0.193</c:v>
                </c:pt>
              </c:numCache>
            </c:numRef>
          </c:val>
          <c:bubble3D val="1"/>
        </c:ser>
        <c:dLbls>
          <c:showVal val="1"/>
        </c:dLbls>
        <c:shape val="cylinder"/>
        <c:axId val="61905536"/>
        <c:axId val="61915520"/>
        <c:axId val="0"/>
      </c:bar3DChart>
      <c:catAx>
        <c:axId val="6190553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7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915520"/>
        <c:crosses val="autoZero"/>
        <c:auto val="1"/>
        <c:lblAlgn val="ctr"/>
        <c:lblOffset val="100"/>
      </c:catAx>
      <c:valAx>
        <c:axId val="61915520"/>
        <c:scaling>
          <c:orientation val="minMax"/>
        </c:scaling>
        <c:axPos val="b"/>
        <c:majorGridlines>
          <c:spPr>
            <a:ln>
              <a:solidFill>
                <a:schemeClr val="accent3">
                  <a:lumMod val="7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90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20767845135731E-2"/>
          <c:y val="0.69691424772918065"/>
          <c:w val="0.13304973022145491"/>
          <c:h val="8.4030846772208692E-2"/>
        </c:manualLayout>
      </c:layout>
      <c:txPr>
        <a:bodyPr/>
        <a:lstStyle/>
        <a:p>
          <a:pPr>
            <a:defRPr sz="7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F79646">
        <a:lumMod val="20000"/>
        <a:lumOff val="80000"/>
      </a:srgbClr>
    </a:solidFill>
    <a:ln>
      <a:solidFill>
        <a:srgbClr val="C00000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100"/>
            </a:pPr>
            <a:r>
              <a:rPr lang="ru-RU" sz="11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1100" b="1" baseline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ТРЕНИЯ ПОКОЯ КОРНЯ - ЯКОРНОСТИ В ПОЧВЕ, Н </a:t>
            </a:r>
            <a:endParaRPr lang="ru-RU" sz="11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724438081603462"/>
          <c:y val="2.3148148148148147E-2"/>
        </c:manualLayout>
      </c:layout>
      <c:overlay val="1"/>
    </c:title>
    <c:plotArea>
      <c:layout>
        <c:manualLayout>
          <c:layoutTarget val="inner"/>
          <c:xMode val="edge"/>
          <c:yMode val="edge"/>
          <c:x val="0.26204418993080913"/>
          <c:y val="0.20261774569845439"/>
          <c:w val="0.35507687902649177"/>
          <c:h val="0.67809820647421004"/>
        </c:manualLayout>
      </c:layout>
      <c:radarChart>
        <c:radarStyle val="marker"/>
        <c:ser>
          <c:idx val="0"/>
          <c:order val="0"/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33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5.8181818181818175E-2"/>
                  <c:y val="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6.9444444444444503E-2"/>
                </c:manualLayout>
              </c:layout>
              <c:showVal val="1"/>
            </c:dLbl>
            <c:dLbl>
              <c:idx val="2"/>
              <c:layout>
                <c:manualLayout>
                  <c:x val="-4.1212121212121533E-2"/>
                  <c:y val="9.7222222222222224E-2"/>
                </c:manualLayout>
              </c:layout>
              <c:showVal val="1"/>
            </c:dLbl>
            <c:dLbl>
              <c:idx val="3"/>
              <c:layout>
                <c:manualLayout>
                  <c:x val="-6.78787878787879E-2"/>
                  <c:y val="-6.018518518518514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Лист1!$C$40:$F$40</c:f>
              <c:strCache>
                <c:ptCount val="4"/>
                <c:pt idx="0">
                  <c:v>ГОРОХ</c:v>
                </c:pt>
                <c:pt idx="1">
                  <c:v>ДУШИСТЫЙ ГОРОШЕК</c:v>
                </c:pt>
                <c:pt idx="2">
                  <c:v>ОГУРЕЦ</c:v>
                </c:pt>
                <c:pt idx="3">
                  <c:v>ЭХИНАЦИСТИС</c:v>
                </c:pt>
              </c:strCache>
            </c:strRef>
          </c:cat>
          <c:val>
            <c:numRef>
              <c:f>Лист1!$C$41:$F$41</c:f>
              <c:numCache>
                <c:formatCode>General</c:formatCode>
                <c:ptCount val="4"/>
                <c:pt idx="0">
                  <c:v>2.2200000000000002</c:v>
                </c:pt>
                <c:pt idx="1">
                  <c:v>2.25</c:v>
                </c:pt>
                <c:pt idx="2">
                  <c:v>1.05</c:v>
                </c:pt>
                <c:pt idx="3">
                  <c:v>1.1000000000000001</c:v>
                </c:pt>
              </c:numCache>
            </c:numRef>
          </c:val>
        </c:ser>
        <c:dLbls>
          <c:showVal val="1"/>
        </c:dLbls>
        <c:axId val="62214528"/>
        <c:axId val="62216064"/>
      </c:radarChart>
      <c:catAx>
        <c:axId val="62214528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216064"/>
        <c:crosses val="autoZero"/>
        <c:auto val="1"/>
        <c:lblAlgn val="ctr"/>
        <c:lblOffset val="100"/>
      </c:catAx>
      <c:valAx>
        <c:axId val="62216064"/>
        <c:scaling>
          <c:orientation val="minMax"/>
        </c:scaling>
        <c:axPos val="l"/>
        <c:majorGridlines>
          <c:spPr>
            <a:ln>
              <a:solidFill>
                <a:srgbClr val="C00000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214528"/>
        <c:crosses val="autoZero"/>
        <c:crossBetween val="between"/>
      </c:valAx>
      <c:spPr>
        <a:solidFill>
          <a:srgbClr val="F79646">
            <a:lumMod val="20000"/>
            <a:lumOff val="80000"/>
          </a:srgbClr>
        </a:solidFill>
      </c:spPr>
    </c:plotArea>
    <c:legend>
      <c:legendPos val="r"/>
      <c:layout/>
      <c:txPr>
        <a:bodyPr/>
        <a:lstStyle/>
        <a:p>
          <a:pPr>
            <a:defRPr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F79646">
        <a:lumMod val="20000"/>
        <a:lumOff val="80000"/>
      </a:srgbClr>
    </a:solidFill>
    <a:ln>
      <a:solidFill>
        <a:srgbClr val="006600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EDB7-9736-4BAC-AF2D-9ADDEE9A01AC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8B64-9B69-4B5E-81E0-7293B3797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C8C6C-AE44-4442-87EE-39F02471D44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83546-6A8F-4990-8839-BC9DBF95C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3546-6A8F-4990-8839-BC9DBF95C95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3546-6A8F-4990-8839-BC9DBF95C95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&#1088;&#1086;&#1089;&#1103;&#1085;&#1082;&#1072;.av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290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2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85720" y="214290"/>
            <a:ext cx="8715468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normalizeH="0" baseline="0" noProof="0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МУНИЦИПАЛЬНОЕ   БЮДЖЕТНОЕ   ОБЩЕОБРАЗОВАТЕЛЬНОЕ   УЧРЕЖДЕНИЕ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normalizeH="0" baseline="0" noProof="0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ТОГУЧИНСКОГО   РАЙОНА   «КИИКСКАЯ   СРЕДНЯЯ   ШКОЛА»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71546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latin typeface="Georgia" pitchFamily="18" charset="0"/>
                <a:cs typeface="Times New Roman" pitchFamily="18" charset="0"/>
              </a:rPr>
              <a:t>Исследовательский  проект  по физике </a:t>
            </a:r>
            <a:endParaRPr lang="ru-RU" sz="2800" b="1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1"/>
                <a:tileRect/>
              </a:gra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1928802"/>
            <a:ext cx="8286808" cy="22145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normalizeH="0" baseline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УДИВИТЕЛЬНОЕ</a:t>
            </a:r>
            <a:r>
              <a:rPr kumimoji="0" lang="ru-RU" sz="4500" b="1" i="0" u="none" strike="noStrike" kern="1200" normalizeH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 ПРИРОДНОЕ  ЯВЛЕНИЕ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normalizeH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В  ЖИЗНИ  РАСТЕНИЙ</a:t>
            </a:r>
            <a:endParaRPr kumimoji="0" lang="ru-RU" sz="4500" b="1" i="0" u="none" strike="noStrike" kern="1200" normalizeH="0" baseline="0" noProof="0" dirty="0">
              <a:ln w="1905">
                <a:solidFill>
                  <a:schemeClr val="accent2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50057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Работу  выполнила: ученица </a:t>
            </a:r>
          </a:p>
          <a:p>
            <a:pPr algn="r"/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 класса Васильченко Анастасия.</a:t>
            </a:r>
          </a:p>
          <a:p>
            <a:pPr algn="r"/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Руководитель: учитель физики </a:t>
            </a:r>
          </a:p>
          <a:p>
            <a:pPr algn="r"/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Рагулина Любовь Давыдовна</a:t>
            </a:r>
            <a:endParaRPr lang="ru-RU" sz="2000" b="1" dirty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3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7158" y="214290"/>
            <a:ext cx="850115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РОЛЬ   ТРЕНИЯ</a:t>
            </a:r>
            <a:r>
              <a:rPr kumimoji="0" lang="ru-RU" sz="2200" b="1" i="0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В  ЖИЗНИ  РАСТЕНИЙ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strike="noStrike" normalizeH="0" baseline="0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8" name="AutoShape 4" descr="http://img.ners.ru/foto/medium/84/84b45824c249f3eb4aac25a48e3c13d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000100" y="668190"/>
            <a:ext cx="80010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Мне представляется, что едва ли кому-то случалось наблюдать более удивительное явление в растительном царстве»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Чарльз  Дарвин.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9" name="Picture 3" descr="http://i65.fastpic.ru/big/2014/1211/98/504eeb54b820a89b2f092e70c4e96698.jpg"/>
          <p:cNvPicPr>
            <a:picLocks noChangeAspect="1" noChangeArrowheads="1"/>
          </p:cNvPicPr>
          <p:nvPr/>
        </p:nvPicPr>
        <p:blipFill>
          <a:blip r:embed="rId4" cstate="print"/>
          <a:srcRect b="6991"/>
          <a:stretch>
            <a:fillRect/>
          </a:stretch>
        </p:blipFill>
        <p:spPr bwMode="auto">
          <a:xfrm>
            <a:off x="214282" y="1714488"/>
            <a:ext cx="4071966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5" descr="http://farm4.static.flickr.com/3402/3337760501_bdd04871a9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14554"/>
            <a:ext cx="1571636" cy="2481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://35photo.ru/photos_temp/sizes/49/247126_500n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500826" y="2214554"/>
            <a:ext cx="2357454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714744" y="578645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Georgia" pitchFamily="18" charset="0"/>
                <a:hlinkClick r:id="rId7" action="ppaction://hlinkfile"/>
              </a:rPr>
              <a:t>РОСЯНКА</a:t>
            </a:r>
            <a:endParaRPr lang="ru-RU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6215082"/>
            <a:ext cx="892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ТРЕНИЕ  В  ЖИЗНИ  РАСТЕНИЙ  ВЫПОЛНЯЕТ  ПОЛОЖИТЕЛЬНУЮ  РОЛЬ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3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7158" y="357166"/>
            <a:ext cx="8501154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ЭКСПЕРИМЕНТАЛЬНОЕ   ЗАДАНИЕ №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- ТВОРЧЕСКАЯ  ЛАБОРАТОРИЯ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normalizeH="0" baseline="0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«ЭКСПЕРИМЕНТАЛЬНОЕ    ИЗУЧЕНИЕ СПОСОБНОСТИ  </a:t>
            </a:r>
            <a:r>
              <a:rPr kumimoji="0" lang="ru-RU" sz="22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ВЬЮЩИХСЯ   РАСТЕНИЙ УДЕРЖИВАТЬСЯ   НА   ОПОРНЫХ   КОНСТРУКЦИЯХ И  КОРНЯ  В  ЗЕМЛЕ</a:t>
            </a:r>
            <a:r>
              <a:rPr kumimoji="0" lang="ru-RU" sz="2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ТРЕНИЕ   ПРИНОСИТ   РАСТЕНИЯМ  ПОЛЬЗУ   ИЛИ  ВРЕД?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normalizeH="0" baseline="0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normalizeH="0" baseline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Предположение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200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Крепость вьющихся растений не зависит от рода опорных конструкций;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Отсутствует сцепление  корня с землей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normalizeH="0" baseline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(подготовительный, практический, аналитический)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57214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spc="50" dirty="0" smtClean="0">
                <a:ln w="11430"/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«Деятельность – единственный путь  к знани</a:t>
            </a:r>
            <a:r>
              <a:rPr lang="ru-RU" b="1" i="1" spc="50" dirty="0" smtClean="0">
                <a:ln w="11430"/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ю»</a:t>
            </a:r>
            <a:r>
              <a:rPr lang="ru-RU" sz="14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pc="50" dirty="0" smtClean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spc="50" dirty="0" smtClean="0">
                <a:ln w="11430"/>
                <a:solidFill>
                  <a:srgbClr val="C00000"/>
                </a:solidFill>
                <a:latin typeface="Century Schoolbook" pitchFamily="18" charset="0"/>
              </a:rPr>
              <a:t>Джордж Бернард Шоу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3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1571604" y="357166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2000" b="1" dirty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0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752159"/>
          <a:ext cx="8215372" cy="284543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53843"/>
                <a:gridCol w="2053843"/>
                <a:gridCol w="2053843"/>
                <a:gridCol w="2053843"/>
              </a:tblGrid>
              <a:tr h="51371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 smtClean="0">
                          <a:ln w="1905"/>
                          <a:solidFill>
                            <a:srgbClr val="000099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</a:rPr>
                        <a:t> СЕМЕНА  ОБРАЗЦОВ   ВЬЮЩИХСЯ   РАСТЕНИЙ </a:t>
                      </a:r>
                      <a:endParaRPr lang="ru-RU" sz="1800" b="1" cap="none" spc="0" dirty="0">
                        <a:ln w="1905"/>
                        <a:solidFill>
                          <a:srgbClr val="000099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latin typeface="Georgia" pitchFamily="18" charset="0"/>
                        </a:rPr>
                        <a:t>№1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latin typeface="Georgia" pitchFamily="18" charset="0"/>
                        </a:rPr>
                        <a:t>горох</a:t>
                      </a:r>
                    </a:p>
                    <a:p>
                      <a:pPr algn="ctr"/>
                      <a:endParaRPr lang="ru-RU" sz="1700" b="1" dirty="0">
                        <a:solidFill>
                          <a:srgbClr val="00006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Georgia" pitchFamily="18" charset="0"/>
                        </a:rPr>
                        <a:t>№2 – душистый горошек</a:t>
                      </a:r>
                      <a:endParaRPr lang="ru-RU" sz="1700" b="1" dirty="0">
                        <a:solidFill>
                          <a:srgbClr val="00006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Georgia" pitchFamily="18" charset="0"/>
                        </a:rPr>
                        <a:t>№3 –</a:t>
                      </a:r>
                    </a:p>
                    <a:p>
                      <a:pPr algn="ctr"/>
                      <a:r>
                        <a:rPr lang="ru-RU" sz="1700" b="1" dirty="0" smtClean="0">
                          <a:latin typeface="Georgia" pitchFamily="18" charset="0"/>
                        </a:rPr>
                        <a:t> огурец</a:t>
                      </a:r>
                      <a:endParaRPr lang="ru-RU" sz="1700" b="1" dirty="0">
                        <a:solidFill>
                          <a:srgbClr val="00006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Georgia" pitchFamily="18" charset="0"/>
                        </a:rPr>
                        <a:t>№4 –</a:t>
                      </a:r>
                    </a:p>
                    <a:p>
                      <a:pPr algn="ctr"/>
                      <a:r>
                        <a:rPr lang="ru-RU" sz="1700" b="1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700" b="1" dirty="0" err="1" smtClean="0">
                          <a:latin typeface="Georgia" pitchFamily="18" charset="0"/>
                        </a:rPr>
                        <a:t>эхиноцистис</a:t>
                      </a:r>
                      <a:endParaRPr lang="ru-RU" sz="1700" b="1" dirty="0">
                        <a:solidFill>
                          <a:srgbClr val="00006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128652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500034" y="3786166"/>
          <a:ext cx="8215372" cy="281516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86082"/>
                <a:gridCol w="3214710"/>
                <a:gridCol w="2214580"/>
              </a:tblGrid>
              <a:tr h="465932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solidFill>
                            <a:srgbClr val="000099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</a:rPr>
                        <a:t>ОПОРНЫЕ</a:t>
                      </a:r>
                      <a:r>
                        <a:rPr lang="ru-RU" b="1" cap="none" spc="0" baseline="0" dirty="0" smtClean="0">
                          <a:ln w="1905"/>
                          <a:solidFill>
                            <a:srgbClr val="000099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</a:rPr>
                        <a:t>  КОНСТРУКЦИИ</a:t>
                      </a:r>
                      <a:endParaRPr lang="ru-RU" b="1" cap="none" spc="0" dirty="0">
                        <a:ln w="1905"/>
                        <a:solidFill>
                          <a:srgbClr val="000099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0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latin typeface="Georgia" pitchFamily="18" charset="0"/>
                        </a:rPr>
                        <a:t>№1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latin typeface="Georgia" pitchFamily="18" charset="0"/>
                        </a:rPr>
                        <a:t>деревянная</a:t>
                      </a:r>
                      <a:endParaRPr lang="ru-RU" sz="1700" b="1" kern="1200" dirty="0" smtClean="0">
                        <a:solidFill>
                          <a:srgbClr val="00006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Georgia" pitchFamily="18" charset="0"/>
                        </a:rPr>
                        <a:t>№2 –</a:t>
                      </a:r>
                    </a:p>
                    <a:p>
                      <a:pPr algn="ctr"/>
                      <a:r>
                        <a:rPr lang="ru-RU" sz="1700" b="1" dirty="0" smtClean="0">
                          <a:latin typeface="Georgia" pitchFamily="18" charset="0"/>
                        </a:rPr>
                        <a:t>пластмассовая</a:t>
                      </a:r>
                      <a:endParaRPr lang="ru-RU" sz="1700" b="1" dirty="0" smtClean="0">
                        <a:solidFill>
                          <a:srgbClr val="00006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Georgia" pitchFamily="18" charset="0"/>
                        </a:rPr>
                        <a:t>№3 –</a:t>
                      </a:r>
                    </a:p>
                    <a:p>
                      <a:pPr algn="ctr"/>
                      <a:r>
                        <a:rPr lang="ru-RU" sz="1700" b="1" dirty="0" smtClean="0">
                          <a:latin typeface="Georgia" pitchFamily="18" charset="0"/>
                        </a:rPr>
                        <a:t>металлическая</a:t>
                      </a:r>
                      <a:endParaRPr lang="ru-RU" sz="1700" b="1" dirty="0">
                        <a:solidFill>
                          <a:srgbClr val="000066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1739631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85918" y="142852"/>
            <a:ext cx="5588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Подготовительный этап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5000" t="52500" r="37500"/>
          <a:stretch>
            <a:fillRect/>
          </a:stretch>
        </p:blipFill>
        <p:spPr bwMode="auto">
          <a:xfrm>
            <a:off x="2857488" y="2333616"/>
            <a:ext cx="1535941" cy="1023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PC\Desktop\КАРТИНКИ ФОТООООООО\Новая папка\kak_poseyat_semena_ogurc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285992"/>
            <a:ext cx="142876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PC\Desktop\КАРТИНКИ ФОТООООООО\Новая папка\11607_original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7059608" y="2357430"/>
            <a:ext cx="1467904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PC\Desktop\КАРТИНКИ ФОТООООООО\Новая папка\466bc8e11104a9845a0df3f547cb4d5c.jpe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857224" y="2285992"/>
            <a:ext cx="1428743" cy="1071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23473" r="29582"/>
          <a:stretch>
            <a:fillRect/>
          </a:stretch>
        </p:blipFill>
        <p:spPr bwMode="auto">
          <a:xfrm>
            <a:off x="1473444" y="5000636"/>
            <a:ext cx="955416" cy="1526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 l="26786" r="30357" b="7143"/>
          <a:stretch>
            <a:fillRect/>
          </a:stretch>
        </p:blipFill>
        <p:spPr bwMode="auto">
          <a:xfrm>
            <a:off x="7257418" y="5000636"/>
            <a:ext cx="886481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 b="10000"/>
          <a:stretch>
            <a:fillRect/>
          </a:stretch>
        </p:blipFill>
        <p:spPr bwMode="auto">
          <a:xfrm>
            <a:off x="4429124" y="5000636"/>
            <a:ext cx="928694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1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Практический этап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Сила  трения   покоя  крепления   растения  на  опоре  и  корня  в  почве 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1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56" y="-3286172"/>
            <a:ext cx="9202692" cy="690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85786" y="1142984"/>
            <a:ext cx="2214578" cy="2283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PC\Desktop\Новая папка\DSCN1144.JPG"/>
          <p:cNvPicPr/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643306" y="1142984"/>
            <a:ext cx="2000264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C:\Users\PC\Desktop\Новая папка\DSCN1137.JPG"/>
          <p:cNvPicPr/>
          <p:nvPr/>
        </p:nvPicPr>
        <p:blipFill>
          <a:blip r:embed="rId6" cstate="print">
            <a:lum bright="20000" contrast="10000"/>
          </a:blip>
          <a:srcRect l="13889" t="31694" r="8333"/>
          <a:stretch>
            <a:fillRect/>
          </a:stretch>
        </p:blipFill>
        <p:spPr bwMode="auto">
          <a:xfrm>
            <a:off x="6500826" y="1142984"/>
            <a:ext cx="200026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19187" r="11047"/>
          <a:stretch>
            <a:fillRect/>
          </a:stretch>
        </p:blipFill>
        <p:spPr bwMode="auto">
          <a:xfrm>
            <a:off x="6429388" y="3857628"/>
            <a:ext cx="2143140" cy="2303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643306" y="3857628"/>
            <a:ext cx="2149649" cy="236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/>
          <a:stretch>
            <a:fillRect/>
          </a:stretch>
        </p:blipFill>
        <p:spPr bwMode="auto">
          <a:xfrm>
            <a:off x="928662" y="3929066"/>
            <a:ext cx="198026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0"/>
            <a:ext cx="6429420" cy="71438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785786" y="857232"/>
          <a:ext cx="4923652" cy="256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786050" y="3786190"/>
          <a:ext cx="5724525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lum bright="20000" contrast="10000"/>
          </a:blip>
          <a:srcRect t="7692"/>
          <a:stretch>
            <a:fillRect/>
          </a:stretch>
        </p:blipFill>
        <p:spPr bwMode="auto">
          <a:xfrm>
            <a:off x="6357950" y="1285860"/>
            <a:ext cx="1500198" cy="150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214818"/>
            <a:ext cx="1928826" cy="1645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66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5" name="Диаграмма 4"/>
          <p:cNvGraphicFramePr/>
          <p:nvPr/>
        </p:nvGraphicFramePr>
        <p:xfrm>
          <a:off x="785786" y="285728"/>
          <a:ext cx="542928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00364" y="3643314"/>
          <a:ext cx="528641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lum bright="30000" contrast="20000"/>
          </a:blip>
          <a:srcRect/>
          <a:stretch>
            <a:fillRect/>
          </a:stretch>
        </p:blipFill>
        <p:spPr bwMode="auto">
          <a:xfrm>
            <a:off x="6786578" y="785794"/>
            <a:ext cx="157163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571472" y="4143380"/>
            <a:ext cx="1928826" cy="184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71472" y="1060534"/>
            <a:ext cx="81439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Степень обхватывания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 разных растений о разнородные  опоры  различная;</a:t>
            </a:r>
            <a:endParaRPr lang="ru-RU" sz="2000" b="1" dirty="0" smtClean="0">
              <a:solidFill>
                <a:srgbClr val="00330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Прочность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хватания вьющегося растения зависит от     рода  опорной  конструкции;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Крепость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 опору зависит от рода растения;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Прочность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якорности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корней различная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редположение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 независимости крепости сцепления вьющихся образцов растений от рода опорных устройств,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 отсутствии прочности на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якорность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корня в земле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– не подтвердилось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ТРЕНИЕ   ПРИНОСИТ   РАСТЕНИЯМ   ТОЛЬКО  ПОЛЬЗУ!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28605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ВЫВОДЫ:</a:t>
            </a:r>
            <a:endParaRPr lang="ru-RU" sz="1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300" b="1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ПРАКТИЧЕСКИЕ    СОВЕТЫ   ЛЮБИТЕЛЯМ  </a:t>
            </a:r>
            <a:r>
              <a:rPr kumimoji="0" lang="ru-RU" sz="2300" b="1" u="none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 ЛИАН: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u="none" strike="noStrike" cap="all" normalizeH="0" baseline="0" dirty="0" smtClean="0">
              <a:ln w="9000" cmpd="sng">
                <a:solidFill>
                  <a:srgbClr val="A50021"/>
                </a:solidFill>
                <a:prstDash val="solid"/>
              </a:ln>
              <a:gradFill flip="none" rotWithShape="1">
                <a:gsLst>
                  <a:gs pos="0">
                    <a:srgbClr val="A50021">
                      <a:shade val="30000"/>
                      <a:satMod val="115000"/>
                    </a:srgbClr>
                  </a:gs>
                  <a:gs pos="50000">
                    <a:srgbClr val="A50021">
                      <a:shade val="67500"/>
                      <a:satMod val="115000"/>
                    </a:srgbClr>
                  </a:gs>
                  <a:gs pos="100000">
                    <a:srgbClr val="A50021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Выбирая</a:t>
            </a:r>
            <a:r>
              <a:rPr lang="ru-RU" sz="1600" b="1" i="1" dirty="0" smtClean="0">
                <a:solidFill>
                  <a:srgbClr val="000099"/>
                </a:solidFill>
                <a:latin typeface="Georgia" pitchFamily="18" charset="0"/>
              </a:rPr>
              <a:t> деревянную конструкцию, пропитать ее препаратами  от     плесени и покрасить</a:t>
            </a:r>
            <a:r>
              <a:rPr lang="ru-RU" sz="1600" i="1" dirty="0" smtClean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arenR"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2)  Избегать</a:t>
            </a:r>
            <a:r>
              <a:rPr lang="ru-RU" sz="1600" b="1" i="1" dirty="0" smtClean="0">
                <a:solidFill>
                  <a:srgbClr val="00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3300"/>
                </a:solidFill>
                <a:latin typeface="Georgia" pitchFamily="18" charset="0"/>
              </a:rPr>
              <a:t>посадки лазящих лиан вдоль стен зданий</a:t>
            </a:r>
            <a:r>
              <a:rPr lang="ru-RU" sz="1600" i="1" dirty="0" smtClean="0">
                <a:solidFill>
                  <a:srgbClr val="003300"/>
                </a:solidFill>
                <a:latin typeface="Georgia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ru-RU" sz="1600" b="1" i="1" dirty="0" smtClean="0">
                <a:solidFill>
                  <a:srgbClr val="000099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Опирающим лианам </a:t>
            </a:r>
            <a:r>
              <a:rPr lang="ru-RU" sz="1600" b="1" i="1" dirty="0" smtClean="0">
                <a:solidFill>
                  <a:srgbClr val="000099"/>
                </a:solidFill>
                <a:latin typeface="Georgia" pitchFamily="18" charset="0"/>
              </a:rPr>
              <a:t>в качестве опоры подходит горизонтально натянутая крепкая проволока, плетенка или шпалера с крупными ячейками</a:t>
            </a:r>
            <a:r>
              <a:rPr lang="ru-RU" sz="1600" i="1" dirty="0" smtClean="0">
                <a:solidFill>
                  <a:srgbClr val="000099"/>
                </a:solidFill>
                <a:latin typeface="Georgia" pitchFamily="18" charset="0"/>
              </a:rPr>
              <a:t>.</a:t>
            </a:r>
            <a:r>
              <a:rPr lang="ru-RU" sz="1600" b="1" i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4)  </a:t>
            </a:r>
            <a:r>
              <a:rPr lang="ru-RU" sz="1600" b="1" i="1" dirty="0" err="1" smtClean="0">
                <a:solidFill>
                  <a:srgbClr val="00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Корнелазящие</a:t>
            </a:r>
            <a:r>
              <a:rPr lang="ru-RU" sz="1600" b="1" i="1" dirty="0" smtClean="0">
                <a:solidFill>
                  <a:srgbClr val="0033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вьющиеся растения </a:t>
            </a:r>
            <a:r>
              <a:rPr lang="ru-RU" sz="1600" b="1" i="1" dirty="0" smtClean="0">
                <a:solidFill>
                  <a:srgbClr val="003300"/>
                </a:solidFill>
                <a:latin typeface="Georgia" pitchFamily="18" charset="0"/>
              </a:rPr>
              <a:t> обходятся без специальных опор, ими может стать шершавая стена дома, ствол дерева, неровности в каменной или кирпичной стене</a:t>
            </a:r>
            <a:r>
              <a:rPr lang="ru-RU" sz="1600" i="1" dirty="0" smtClean="0">
                <a:solidFill>
                  <a:srgbClr val="003300"/>
                </a:solidFill>
                <a:latin typeface="Georgia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Georgia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5) </a:t>
            </a:r>
            <a:r>
              <a:rPr lang="ru-RU" sz="1600" b="1" i="1" dirty="0" err="1" smtClean="0">
                <a:solidFill>
                  <a:srgbClr val="000099"/>
                </a:solidFill>
                <a:latin typeface="Georgia" pitchFamily="18" charset="0"/>
              </a:rPr>
              <a:t>Усиконосные</a:t>
            </a:r>
            <a:r>
              <a:rPr lang="ru-RU" sz="1600" b="1" i="1" dirty="0" smtClean="0">
                <a:solidFill>
                  <a:srgbClr val="000099"/>
                </a:solidFill>
                <a:latin typeface="Georgia" pitchFamily="18" charset="0"/>
              </a:rPr>
              <a:t> лианы и </a:t>
            </a:r>
            <a:r>
              <a:rPr lang="ru-RU" sz="1600" b="1" i="1" dirty="0" err="1" smtClean="0">
                <a:solidFill>
                  <a:srgbClr val="000099"/>
                </a:solidFill>
                <a:latin typeface="Georgia" pitchFamily="18" charset="0"/>
              </a:rPr>
              <a:t>лианы-листолазы</a:t>
            </a:r>
            <a:r>
              <a:rPr lang="ru-RU" sz="1600" b="1" i="1" dirty="0" smtClean="0">
                <a:solidFill>
                  <a:srgbClr val="000099"/>
                </a:solidFill>
                <a:latin typeface="Georgia" pitchFamily="18" charset="0"/>
              </a:rPr>
              <a:t> крепятся за плоские ячеистые опоры</a:t>
            </a:r>
            <a:r>
              <a:rPr lang="ru-RU" sz="1600" b="1" dirty="0" smtClean="0">
                <a:solidFill>
                  <a:srgbClr val="000099"/>
                </a:solidFill>
                <a:latin typeface="Georgia" pitchFamily="18" charset="0"/>
              </a:rPr>
              <a:t> - </a:t>
            </a:r>
            <a:r>
              <a:rPr lang="ru-RU" sz="1600" b="1" i="1" dirty="0" smtClean="0">
                <a:solidFill>
                  <a:srgbClr val="000099"/>
                </a:solidFill>
                <a:latin typeface="Georgia" pitchFamily="18" charset="0"/>
              </a:rPr>
              <a:t>сетки, шпалеры, решетки</a:t>
            </a:r>
            <a:r>
              <a:rPr lang="ru-RU" sz="1600" b="1" dirty="0" smtClean="0">
                <a:solidFill>
                  <a:srgbClr val="000099"/>
                </a:solidFill>
                <a:latin typeface="Georgia" pitchFamily="18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Georgia" pitchFamily="18" charset="0"/>
            </a:endParaRPr>
          </a:p>
        </p:txBody>
      </p:sp>
      <p:pic>
        <p:nvPicPr>
          <p:cNvPr id="4" name="Рисунок 3" descr="http://img.projektoskop.pl/36590516_2531741bb3_z_w5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857760"/>
            <a:ext cx="1771780" cy="1321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sft.miass.susu.ru:89/%2Fwwwfiles%2Fimgs%2FGalery1%2F%5C%C8%ED%F2%E5%F0%ED%E5%F2%5C%CC%E8%F0%20%F0%E0%F1%F2%E5%ED%E8%E9%5C%D1%E0%E4%FB/131069.JPG"/>
          <p:cNvPicPr/>
          <p:nvPr/>
        </p:nvPicPr>
        <p:blipFill>
          <a:blip r:embed="rId4" cstate="print"/>
          <a:srcRect l="3094" t="1326" r="1415" b="1326"/>
          <a:stretch>
            <a:fillRect/>
          </a:stretch>
        </p:blipFill>
        <p:spPr bwMode="auto">
          <a:xfrm>
            <a:off x="2285984" y="4857760"/>
            <a:ext cx="171451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photo.7ya.ru/7ya-photo/2009/9/10/12525759127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857760"/>
            <a:ext cx="157782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dachadoma.ru/wp-content/uploads/2011/06/cvety-k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857760"/>
            <a:ext cx="1428760" cy="135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s017.radikal.ru/i424/1308/88/0517c8c9a18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857760"/>
            <a:ext cx="1480015" cy="1356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214290"/>
            <a:ext cx="8358246" cy="715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NewRomanPSMT"/>
              </a:rPr>
              <a:t>ЗАКЛЮЧЕНИЕ</a:t>
            </a:r>
            <a:endParaRPr kumimoji="0" lang="ru-RU" sz="28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Times New Roman" pitchFamily="18" charset="0"/>
              </a:rPr>
              <a:t>Проектная работа  позволила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Убедиться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в существовании </a:t>
            </a:r>
            <a:r>
              <a:rPr lang="ru-RU" sz="2000" i="1" dirty="0" smtClean="0">
                <a:latin typeface="Georgia" pitchFamily="18" charset="0"/>
              </a:rPr>
              <a:t>трения</a:t>
            </a:r>
            <a:r>
              <a:rPr lang="ru-RU" sz="2000" dirty="0" smtClean="0">
                <a:latin typeface="Georgia" pitchFamily="18" charset="0"/>
              </a:rPr>
              <a:t>, его </a:t>
            </a:r>
            <a:r>
              <a:rPr lang="ru-RU" sz="2000" i="1" dirty="0" smtClean="0">
                <a:latin typeface="Georgia" pitchFamily="18" charset="0"/>
              </a:rPr>
              <a:t>вредного и полезного проявления</a:t>
            </a:r>
            <a:r>
              <a:rPr lang="ru-RU" sz="2000" dirty="0" smtClean="0">
                <a:latin typeface="Georgia" pitchFamily="18" charset="0"/>
              </a:rPr>
              <a:t>;</a:t>
            </a:r>
            <a:r>
              <a:rPr lang="ru-RU" sz="2000" i="1" dirty="0" smtClean="0">
                <a:latin typeface="Georgia" pitchFamily="18" charset="0"/>
              </a:rPr>
              <a:t> </a:t>
            </a:r>
            <a:endParaRPr lang="ru-RU" sz="2000" dirty="0" smtClean="0"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Выяснить: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в природе растения научились приспосабливаться и использовать </a:t>
            </a:r>
            <a:r>
              <a:rPr lang="ru-RU" sz="2000" i="1" dirty="0" smtClean="0">
                <a:latin typeface="Georgia" pitchFamily="18" charset="0"/>
              </a:rPr>
              <a:t>силу трения</a:t>
            </a:r>
            <a:r>
              <a:rPr lang="ru-RU" sz="2000" dirty="0" smtClean="0">
                <a:latin typeface="Georgia" pitchFamily="18" charset="0"/>
              </a:rPr>
              <a:t> себе только </a:t>
            </a:r>
            <a:r>
              <a:rPr lang="ru-RU" sz="2000" i="1" dirty="0" smtClean="0">
                <a:latin typeface="Georgia" pitchFamily="18" charset="0"/>
              </a:rPr>
              <a:t>во благо</a:t>
            </a:r>
            <a:r>
              <a:rPr lang="ru-RU" sz="2000" dirty="0" smtClean="0">
                <a:latin typeface="Georgia" pitchFamily="18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Исследовать: </a:t>
            </a:r>
            <a:r>
              <a:rPr lang="ru-RU" sz="2000" dirty="0" smtClean="0">
                <a:latin typeface="Georgia" pitchFamily="18" charset="0"/>
              </a:rPr>
              <a:t>крепость сцепления некоторых вьющихся растений и прочность их корневой системы;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Провести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классификацию лиан по </a:t>
            </a:r>
            <a:r>
              <a:rPr lang="ru-RU" sz="2000" i="1" dirty="0" smtClean="0">
                <a:latin typeface="Georgia" pitchFamily="18" charset="0"/>
              </a:rPr>
              <a:t>способу их взаимодействия с  опорными конструкциями и механизму крепления;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Понять:</a:t>
            </a:r>
            <a:r>
              <a:rPr lang="ru-RU" sz="2000" dirty="0" smtClean="0">
                <a:latin typeface="Georgia" pitchFamily="18" charset="0"/>
              </a:rPr>
              <a:t> растениям с подземными частями необходимо преодолевать </a:t>
            </a:r>
            <a:r>
              <a:rPr lang="ru-RU" sz="2000" i="1" dirty="0" smtClean="0">
                <a:latin typeface="Georgia" pitchFamily="18" charset="0"/>
              </a:rPr>
              <a:t>механическое сопротивление</a:t>
            </a:r>
            <a:r>
              <a:rPr lang="ru-RU" sz="2000" dirty="0" smtClean="0">
                <a:latin typeface="Georgia" pitchFamily="18" charset="0"/>
              </a:rPr>
              <a:t> почвы</a:t>
            </a:r>
            <a:r>
              <a:rPr lang="ru-RU" sz="2000" i="1" dirty="0" smtClean="0">
                <a:latin typeface="Georgia" pitchFamily="18" charset="0"/>
              </a:rPr>
              <a:t>;</a:t>
            </a:r>
            <a:endParaRPr lang="ru-RU" sz="2000" dirty="0" smtClean="0">
              <a:latin typeface="Georgia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Составит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ь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практические советы любителям вьющихся растений;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Осознать: </a:t>
            </a:r>
          </a:p>
          <a:p>
            <a:pPr lvl="0"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одним из полезнейших явлений природы, делающим возможным существование растительного мира, является именно трение!</a:t>
            </a:r>
          </a:p>
          <a:p>
            <a:pPr algn="just"/>
            <a:endParaRPr lang="ru-RU" sz="2000" b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ru-RU" sz="2000" dirty="0" smtClean="0">
              <a:latin typeface="Georgia" pitchFamily="18" charset="0"/>
            </a:endParaRPr>
          </a:p>
          <a:p>
            <a:pPr lvl="0" algn="just"/>
            <a:endParaRPr lang="ru-RU" sz="2000" dirty="0" smtClean="0"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0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500042"/>
            <a:ext cx="835824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NewRomanPSMT"/>
              </a:rPr>
              <a:t>ПРАКТИЧЕСКАЯ  ЗНАЧИМОСТЬ  ПРОЕКТА</a:t>
            </a:r>
            <a:endParaRPr lang="ru-RU" sz="2000" b="1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NewRomanPS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all" normalizeH="0" baseline="0" dirty="0" smtClean="0">
              <a:ln w="90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Georgia" pitchFamily="18" charset="0"/>
                <a:ea typeface="Times New Roman" pitchFamily="18" charset="0"/>
              </a:rPr>
              <a:t>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Times New Roman" pitchFamily="18" charset="0"/>
              </a:rPr>
              <a:t>езультаты  исследования могут быть использованы:</a:t>
            </a:r>
            <a:endParaRPr lang="ru-RU" sz="2000" dirty="0" smtClean="0"/>
          </a:p>
          <a:p>
            <a:pPr lvl="0" algn="just" fontAlgn="base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Школьниками</a:t>
            </a:r>
            <a:r>
              <a:rPr lang="ru-RU" sz="2000" dirty="0" smtClean="0">
                <a:latin typeface="Georgia" pitchFamily="18" charset="0"/>
              </a:rPr>
              <a:t> для повышения образовательного уровня на уроках, элективных занятиях, конференциях: расширение познания трения в  жизни растений,  живой природе;</a:t>
            </a:r>
          </a:p>
          <a:p>
            <a:pPr lvl="0" algn="just" fontAlgn="base">
              <a:buFont typeface="Wingdings" pitchFamily="2" charset="2"/>
              <a:buChar char="Ø"/>
            </a:pPr>
            <a:endParaRPr lang="ru-RU" sz="2000" dirty="0" smtClean="0">
              <a:latin typeface="Georgia" pitchFamily="18" charset="0"/>
            </a:endParaRPr>
          </a:p>
          <a:p>
            <a:pPr lvl="0" algn="just" fontAlgn="base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Любителями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вьющихся растений для  практического применения явления трения,  знаний зависимости силы трения крепления от рода опорной конструкции;</a:t>
            </a:r>
          </a:p>
          <a:p>
            <a:pPr lvl="0" algn="just" fontAlgn="base">
              <a:buFont typeface="Wingdings" pitchFamily="2" charset="2"/>
              <a:buChar char="Ø"/>
            </a:pPr>
            <a:endParaRPr lang="ru-RU" sz="2000" dirty="0" smtClean="0">
              <a:latin typeface="Georgia" pitchFamily="18" charset="0"/>
            </a:endParaRPr>
          </a:p>
          <a:p>
            <a:pPr lvl="0" algn="just" fontAlgn="base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Садоводами</a:t>
            </a:r>
            <a:r>
              <a:rPr lang="ru-RU" sz="2000" dirty="0" smtClean="0">
                <a:latin typeface="Georgia" pitchFamily="18" charset="0"/>
              </a:rPr>
              <a:t>  для правильного размещения  растений на приусадебном участке, выращивания растений в зависимости от местных почвенно-климатических условий.</a:t>
            </a:r>
          </a:p>
          <a:p>
            <a:pPr algn="just"/>
            <a:endParaRPr lang="ru-RU" sz="2000" b="1" dirty="0" smtClean="0"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ru-RU" sz="2000" dirty="0" smtClean="0">
              <a:latin typeface="Georgia" pitchFamily="18" charset="0"/>
            </a:endParaRPr>
          </a:p>
          <a:p>
            <a:pPr lvl="0" algn="just"/>
            <a:endParaRPr lang="ru-RU" sz="2000" dirty="0" smtClean="0"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357290" y="5286388"/>
            <a:ext cx="6429420" cy="1571612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643042" y="4286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7148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1714488"/>
            <a:ext cx="65008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0099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В чем заключается феномен трения  в  жизни  растений?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600" b="1" i="1" dirty="0" smtClean="0">
              <a:solidFill>
                <a:srgbClr val="000099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</a:rPr>
              <a:t>Где можно замечать силу  трение?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600" b="1" i="1" dirty="0" smtClean="0">
              <a:solidFill>
                <a:srgbClr val="000099"/>
              </a:solidFill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000099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Трение – полезное или вредное проявление в мире растений?</a:t>
            </a:r>
            <a:endParaRPr lang="ru-RU" sz="2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3108" y="500063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500042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РЕШИТЬ    ВОПРОСЫ</a:t>
            </a:r>
          </a:p>
        </p:txBody>
      </p:sp>
      <p:pic>
        <p:nvPicPr>
          <p:cNvPr id="1026" name="Picture 2" descr="C:\Users\PC\Desktop\14.03.16\DSCN0200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-428660" y="500018"/>
            <a:ext cx="2571768" cy="635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00034" y="214290"/>
            <a:ext cx="835824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РАБОТА   НАД   ПРОЕКТОМ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lvl="0" algn="just" fontAlgn="base">
              <a:buFont typeface="Wingdings" pitchFamily="2" charset="2"/>
              <a:buChar char="Ø"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расширила представления </a:t>
            </a:r>
            <a:r>
              <a:rPr lang="ru-RU" sz="2000" dirty="0" smtClean="0">
                <a:latin typeface="Georgia" pitchFamily="18" charset="0"/>
              </a:rPr>
              <a:t>об удивительном явлении  - трении  в мире растений;</a:t>
            </a:r>
          </a:p>
          <a:p>
            <a:pPr lvl="0" algn="just" fontAlgn="base">
              <a:buFont typeface="Wingdings" pitchFamily="2" charset="2"/>
              <a:buChar char="Ø"/>
            </a:pPr>
            <a:endParaRPr lang="ru-RU" sz="2000" dirty="0" smtClean="0">
              <a:latin typeface="Georgia" pitchFamily="18" charset="0"/>
            </a:endParaRPr>
          </a:p>
          <a:p>
            <a:pPr lvl="0" algn="just" fontAlgn="base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вызвала интерес </a:t>
            </a:r>
            <a:r>
              <a:rPr lang="ru-RU" sz="2000" dirty="0" smtClean="0">
                <a:latin typeface="Georgia" pitchFamily="18" charset="0"/>
              </a:rPr>
              <a:t>к изучению явления трения с использованием специальной цифровой лаборатории «Архимед»;</a:t>
            </a:r>
          </a:p>
          <a:p>
            <a:pPr lvl="0" algn="just" fontAlgn="base">
              <a:buFont typeface="Wingdings" pitchFamily="2" charset="2"/>
              <a:buChar char="Ø"/>
            </a:pPr>
            <a:endParaRPr lang="ru-RU" sz="2000" dirty="0" smtClean="0">
              <a:latin typeface="Georgia" pitchFamily="18" charset="0"/>
            </a:endParaRPr>
          </a:p>
          <a:p>
            <a:pPr lvl="0" algn="just" fontAlgn="base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позволила осознать </a:t>
            </a:r>
            <a:r>
              <a:rPr lang="ru-RU" sz="2000" dirty="0" smtClean="0">
                <a:latin typeface="Georgia" pitchFamily="18" charset="0"/>
              </a:rPr>
              <a:t>практичность применения трения сцепления растения с опорой на приусадебном участке;</a:t>
            </a:r>
          </a:p>
          <a:p>
            <a:pPr lvl="0" algn="just" fontAlgn="base">
              <a:buFont typeface="Wingdings" pitchFamily="2" charset="2"/>
              <a:buChar char="Ø"/>
            </a:pPr>
            <a:endParaRPr lang="ru-RU" sz="2000" dirty="0" smtClean="0">
              <a:latin typeface="Georgia" pitchFamily="18" charset="0"/>
            </a:endParaRPr>
          </a:p>
          <a:p>
            <a:pPr lvl="0" algn="just" fontAlgn="base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содействовала</a:t>
            </a:r>
            <a:r>
              <a:rPr lang="ru-RU" sz="2000" dirty="0" smtClean="0">
                <a:latin typeface="Georgia" pitchFamily="18" charset="0"/>
              </a:rPr>
              <a:t> развитию исследовательских способностей;</a:t>
            </a:r>
          </a:p>
          <a:p>
            <a:pPr lvl="0" algn="just" fontAlgn="base">
              <a:buFont typeface="Wingdings" pitchFamily="2" charset="2"/>
              <a:buChar char="Ø"/>
            </a:pPr>
            <a:endParaRPr lang="ru-RU" sz="2000" dirty="0" smtClean="0">
              <a:latin typeface="Georgia" pitchFamily="18" charset="0"/>
            </a:endParaRPr>
          </a:p>
          <a:p>
            <a:pPr algn="just" fontAlgn="base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  <a:latin typeface="Georgia" pitchFamily="18" charset="0"/>
              </a:rPr>
              <a:t>повысила интерес </a:t>
            </a:r>
            <a:r>
              <a:rPr lang="ru-RU" sz="2000" dirty="0" smtClean="0">
                <a:latin typeface="Georgia" pitchFamily="18" charset="0"/>
              </a:rPr>
              <a:t>к экспериментальным заданиям, научно-исследовательской деятельности.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13636"/>
          <a:stretch>
            <a:fillRect/>
          </a:stretch>
        </p:blipFill>
        <p:spPr bwMode="auto">
          <a:xfrm>
            <a:off x="1857356" y="5572140"/>
            <a:ext cx="1000132" cy="1047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57158" y="4786322"/>
            <a:ext cx="1428760" cy="184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429388" y="4714884"/>
            <a:ext cx="1428760" cy="188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3428992" y="4799310"/>
            <a:ext cx="1500198" cy="1772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5000628" y="5429264"/>
            <a:ext cx="1071570" cy="1145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 rot="5400000">
            <a:off x="7801491" y="5485921"/>
            <a:ext cx="1184883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785918" y="5934670"/>
            <a:ext cx="607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Спасибо  за  внимание!</a:t>
            </a:r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lum bright="30000" contrast="10000"/>
          </a:blip>
          <a:srcRect/>
          <a:stretch>
            <a:fillRect/>
          </a:stretch>
        </p:blipFill>
        <p:spPr bwMode="auto">
          <a:xfrm>
            <a:off x="2071670" y="1142984"/>
            <a:ext cx="5331473" cy="4500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Перспективная   задача –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</a:rPr>
              <a:t>Изучение   явления   трения   в  мире  животных</a:t>
            </a:r>
            <a:endParaRPr lang="ru-RU" sz="24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643042" y="4286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71801"/>
            <a:ext cx="82868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ЗАДАЧИ: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20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Изучить</a:t>
            </a:r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теоретический материал, объясняющий природу  трения;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ru-RU" sz="20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Опытным  путем </a:t>
            </a:r>
            <a:r>
              <a:rPr lang="ru-RU" sz="20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убедиться</a:t>
            </a:r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в существовании трения; его положительном и отрицательном воздействии;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ru-RU" b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20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Объяснить</a:t>
            </a:r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роль трения в живой природе;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ru-RU" b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Экспериментальным способом </a:t>
            </a:r>
            <a:r>
              <a:rPr lang="ru-RU" sz="20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исследовать</a:t>
            </a:r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крепость сцепления</a:t>
            </a:r>
            <a:r>
              <a:rPr lang="ru-RU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некоторых   вьющихся  растений	 и прочность их корневой системы;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ru-RU" b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20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Составить </a:t>
            </a:r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практический совет любителям садоводам по выбору</a:t>
            </a:r>
            <a:r>
              <a:rPr lang="ru-RU" b="1" dirty="0" smtClean="0">
                <a:latin typeface="Georgia" pitchFamily="18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надежного варианта опоры к различным растениям;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endParaRPr lang="ru-RU" b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ru-RU" sz="20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Подвести </a:t>
            </a:r>
            <a:r>
              <a:rPr lang="ru-RU" sz="20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итоги проектной деятельности</a:t>
            </a:r>
            <a:r>
              <a:rPr lang="ru-RU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 smtClean="0">
              <a:latin typeface="Georgia" pitchFamily="18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57148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21429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ЦЕЛЬ: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раскрыть сущность   физического феноменального    явления   в   жизни   растений:</a:t>
            </a:r>
            <a:endParaRPr lang="ru-RU" sz="2400" b="1" dirty="0">
              <a:solidFill>
                <a:srgbClr val="000099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643042" y="4286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3929066"/>
          <a:ext cx="8572560" cy="253310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86280"/>
                <a:gridCol w="4286280"/>
              </a:tblGrid>
              <a:tr h="34119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cap="none" spc="0" dirty="0" smtClean="0">
                          <a:ln w="1905"/>
                          <a:solidFill>
                            <a:srgbClr val="000099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</a:rPr>
                        <a:t>Причины  возникновения силы трения</a:t>
                      </a:r>
                      <a:endParaRPr lang="ru-RU" sz="1600" b="1" i="1" cap="none" spc="0" dirty="0">
                        <a:ln w="1905"/>
                        <a:solidFill>
                          <a:srgbClr val="000099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5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Georgia" pitchFamily="18" charset="0"/>
                        </a:rPr>
                        <a:t>взаимное </a:t>
                      </a:r>
                      <a:r>
                        <a:rPr lang="ru-RU" sz="1800" b="1" i="1" dirty="0">
                          <a:latin typeface="Georgia" pitchFamily="18" charset="0"/>
                        </a:rPr>
                        <a:t>притяжение молекул соприкасающихся </a:t>
                      </a:r>
                      <a:r>
                        <a:rPr lang="ru-RU" sz="1800" b="1" i="1" dirty="0" smtClean="0">
                          <a:latin typeface="Georgia" pitchFamily="18" charset="0"/>
                        </a:rPr>
                        <a:t>тел</a:t>
                      </a:r>
                      <a:endParaRPr lang="ru-RU" sz="1800" b="1" i="1" dirty="0"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latin typeface="Georgia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Georgia" pitchFamily="18" charset="0"/>
                        </a:rPr>
                        <a:t>      </a:t>
                      </a:r>
                      <a:endParaRPr lang="ru-RU" sz="18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Georgia" pitchFamily="18" charset="0"/>
                        </a:rPr>
                        <a:t>шероховатость соприкасающихся поверхностей</a:t>
                      </a:r>
                      <a:endParaRPr lang="ru-RU" sz="1800" b="1" i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8" name="Рисунок 7" descr="http://nv-magadan.narod.ru/sherohovatos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72074"/>
            <a:ext cx="1714512" cy="121444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43" descr="http://festival.1september.ru/articles/550194/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072074"/>
            <a:ext cx="2357454" cy="121444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85720" y="214290"/>
            <a:ext cx="864399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ТРИБОЛОГИЯ -</a:t>
            </a: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наука, изучающая трение и процессы, сопутствующие трению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ctr"/>
            <a:endParaRPr lang="ru-RU" sz="2400" b="1" dirty="0" smtClean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ТРЕНИЕ - </a:t>
            </a:r>
            <a:r>
              <a:rPr lang="ru-RU" b="1" dirty="0" smtClean="0">
                <a:latin typeface="Georgia" pitchFamily="18" charset="0"/>
              </a:rPr>
              <a:t>один из видов взаимодействия тел</a:t>
            </a:r>
            <a:r>
              <a:rPr lang="ru-RU" dirty="0" smtClean="0">
                <a:latin typeface="Georgia" pitchFamily="18" charset="0"/>
              </a:rPr>
              <a:t>.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ВИДЫ ТРЕНИЯ 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– </a:t>
            </a:r>
            <a:r>
              <a:rPr lang="ru-RU" b="1" dirty="0" smtClean="0">
                <a:ln w="1905"/>
                <a:latin typeface="Georgia" pitchFamily="18" charset="0"/>
              </a:rPr>
              <a:t>покоя, скольжения, качения, вязкое </a:t>
            </a:r>
            <a:endParaRPr lang="ru-RU" b="1" dirty="0" smtClean="0">
              <a:latin typeface="Georgia" pitchFamily="18" charset="0"/>
            </a:endParaRPr>
          </a:p>
          <a:p>
            <a:pPr algn="ctr"/>
            <a:endParaRPr lang="ru-RU" b="1" dirty="0" smtClean="0"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СИЛА ТРЕНИЯ </a:t>
            </a:r>
            <a:r>
              <a:rPr lang="en-US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— это сила, возникающая при соприкосновении двух тел и препятствующая их относительному движению</a:t>
            </a:r>
            <a:r>
              <a:rPr lang="ru-RU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Силы трения имеют электромагнитную приро</a:t>
            </a:r>
            <a:r>
              <a:rPr lang="ru-RU" sz="22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ду</a:t>
            </a:r>
            <a:r>
              <a:rPr lang="ru-RU" sz="22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3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7158" y="571480"/>
            <a:ext cx="850115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ЭКСПЕРИМЕНТАЛЬНОЕ   ЗАДАНИЕ №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- ЗАНИМАТЕЛЬНЫЙ ОПЫТ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normalizeH="0" baseline="0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«опытная  проверка  существования</a:t>
            </a:r>
            <a:r>
              <a:rPr kumimoji="0" lang="ru-RU" sz="20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трения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b="1" i="0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3"/>
            <a:r>
              <a:rPr lang="ru-RU" sz="2400" b="1" dirty="0" smtClean="0">
                <a:solidFill>
                  <a:srgbClr val="A50021"/>
                </a:solidFill>
                <a:latin typeface="Georgia" pitchFamily="18" charset="0"/>
                <a:cs typeface="Times New Roman" pitchFamily="18" charset="0"/>
              </a:rPr>
              <a:t>1)</a:t>
            </a:r>
            <a:r>
              <a:rPr lang="ru-RU" sz="2000" b="1" dirty="0" smtClean="0">
                <a:solidFill>
                  <a:srgbClr val="A5002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Убедиться в существовании трения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lvl="3"/>
            <a:r>
              <a:rPr lang="ru-RU" sz="2000" b="1" dirty="0" smtClean="0">
                <a:solidFill>
                  <a:srgbClr val="A50021"/>
                </a:solidFill>
                <a:latin typeface="Georgia" pitchFamily="18" charset="0"/>
                <a:cs typeface="Times New Roman" pitchFamily="18" charset="0"/>
              </a:rPr>
              <a:t>2)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Понять полезно трение или вредно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normalizeH="0" baseline="0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normalizeH="0" baseline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Предположение:</a:t>
            </a:r>
            <a:r>
              <a:rPr kumimoji="0" lang="ru-RU" b="1" i="1" strike="noStrike" normalizeH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200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Трение отсутствует</a:t>
            </a:r>
            <a:endParaRPr kumimoji="0" lang="ru-RU" sz="2200" b="1" i="1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normalizeH="0" baseline="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(подготовительный, практический, аналитический)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8662" y="5572140"/>
            <a:ext cx="8001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«Для того, кто не знает, все возможно»</a:t>
            </a:r>
            <a:r>
              <a:rPr kumimoji="0" lang="ru-RU" sz="2400" b="1" i="1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1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6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1600" b="1" i="1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ристофор</a:t>
            </a:r>
            <a:r>
              <a:rPr kumimoji="0" lang="ru-RU" sz="1400" b="1" i="1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normalizeH="0" baseline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Виланд</a:t>
            </a:r>
            <a:endParaRPr kumimoji="0" lang="ru-RU" sz="36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1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14290"/>
            <a:ext cx="8643966" cy="142646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Подготовительный этап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normalizeH="0" baseline="0" noProof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Необходимые  средства   </a:t>
            </a:r>
            <a:endParaRPr kumimoji="0" lang="ru-RU" sz="2500" b="1" i="0" u="none" strike="noStrike" kern="1200" normalizeH="0" baseline="0" noProof="0" dirty="0">
              <a:ln w="1905"/>
              <a:solidFill>
                <a:srgbClr val="00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357158" y="1142984"/>
            <a:ext cx="842968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Научный прибор: </a:t>
            </a:r>
            <a:r>
              <a:rPr lang="ru-RU" sz="2800" b="1" dirty="0" err="1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атушка-ползушка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катушка от ниток,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спичка длиной 15мм,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полоска резины длиной 70-80мм,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шайба из мыла – толщина 3мм,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диаметр 15мм,      диаметр отверстия 3мм,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стальной гвоздь длиной 50-60мм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929066"/>
            <a:ext cx="5806398" cy="1000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Практический этап</a:t>
            </a:r>
          </a:p>
          <a:p>
            <a:pPr algn="ctr"/>
            <a:r>
              <a:rPr lang="ru-RU" sz="2700" b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Проверка катушки в действии</a:t>
            </a:r>
            <a:endParaRPr lang="ru-RU" sz="2700" dirty="0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742" y="5072074"/>
            <a:ext cx="90829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Аналитический этап</a:t>
            </a:r>
          </a:p>
          <a:p>
            <a:pPr algn="ctr"/>
            <a:r>
              <a:rPr lang="ru-RU" sz="24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Предположение о том, что трение отсутствует, </a:t>
            </a:r>
          </a:p>
          <a:p>
            <a:pPr algn="ctr"/>
            <a:r>
              <a:rPr lang="ru-RU" sz="24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не подтвердилось</a:t>
            </a:r>
            <a:endParaRPr lang="ru-RU" sz="2400" i="1" dirty="0">
              <a:solidFill>
                <a:srgbClr val="000066"/>
              </a:solidFill>
            </a:endParaRPr>
          </a:p>
        </p:txBody>
      </p:sp>
      <p:pic>
        <p:nvPicPr>
          <p:cNvPr id="7" name="Рисунок 6" descr="C:\Users\PC\AppData\Local\Microsoft\Windows\Temporary Internet Files\Content.Word\DSCN0150.jpg"/>
          <p:cNvPicPr/>
          <p:nvPr/>
        </p:nvPicPr>
        <p:blipFill>
          <a:blip r:embed="rId3" cstate="print">
            <a:lum bright="30000" contrast="-10000"/>
          </a:blip>
          <a:srcRect/>
          <a:stretch>
            <a:fillRect/>
          </a:stretch>
        </p:blipFill>
        <p:spPr bwMode="auto">
          <a:xfrm>
            <a:off x="6000760" y="1714488"/>
            <a:ext cx="278608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3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00100" y="357166"/>
            <a:ext cx="678661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РОЛЬ  </a:t>
            </a:r>
            <a:r>
              <a:rPr kumimoji="0" lang="ru-RU" sz="2200" b="1" i="0" strike="noStrike" normalizeH="0" baseline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ТРЕНИЯ</a:t>
            </a:r>
            <a:r>
              <a:rPr kumimoji="0" lang="ru-RU" sz="2200" b="1" i="0" strike="noStrike" normalizeH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В  </a:t>
            </a:r>
            <a:r>
              <a:rPr kumimoji="0" lang="ru-RU" sz="2200" b="1" i="0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ЖИЗНИ  РАСТЕНИЙ</a:t>
            </a:r>
            <a:endParaRPr kumimoji="0" lang="ru-RU" sz="2000" b="1" i="0" strike="noStrike" normalizeH="0" baseline="0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8" name="AutoShape 4" descr="http://img.ners.ru/foto/medium/84/84b45824c249f3eb4aac25a48e3c13d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img2.wikia.nocookie.net/__cb20141031222653/vogel-lexikon/de/images/f/fa/Strauss_l%C3%A4uft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1930" t="15686" r="16983" b="9804"/>
          <a:stretch>
            <a:fillRect/>
          </a:stretch>
        </p:blipFill>
        <p:spPr bwMode="auto">
          <a:xfrm>
            <a:off x="4643438" y="1214422"/>
            <a:ext cx="3786214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://new.farmvix.eu/wp-content/uploads/2013/08/Czarci-Pazur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0526" r="13158"/>
          <a:stretch>
            <a:fillRect/>
          </a:stretch>
        </p:blipFill>
        <p:spPr bwMode="auto">
          <a:xfrm>
            <a:off x="2428860" y="2786058"/>
            <a:ext cx="1785950" cy="156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8" name="Picture 14" descr="http://erboteca.altervista.org/piante_a/arpagofito_file/arpagofit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786058"/>
            <a:ext cx="1785950" cy="1554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TextBox 30"/>
          <p:cNvSpPr txBox="1"/>
          <p:nvPr/>
        </p:nvSpPr>
        <p:spPr>
          <a:xfrm>
            <a:off x="428596" y="5286388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ДЬЯВОЛЬСКИЙ КОГОТЬ</a:t>
            </a:r>
            <a:endParaRPr lang="ru-RU" sz="20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3" name="Picture 2" descr="http://erboteca.altervista.org/piante_a/arpagofito_file/arpagofit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357826"/>
            <a:ext cx="456512" cy="378991"/>
          </a:xfrm>
          <a:prstGeom prst="rect">
            <a:avLst/>
          </a:prstGeom>
          <a:noFill/>
        </p:spPr>
      </p:pic>
      <p:pic>
        <p:nvPicPr>
          <p:cNvPr id="17" name="Picture 2" descr="http://erboteca.altervista.org/piante_a/arpagofito_file/arpagofit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143512"/>
            <a:ext cx="357190" cy="296535"/>
          </a:xfrm>
          <a:prstGeom prst="rect">
            <a:avLst/>
          </a:prstGeom>
          <a:noFill/>
        </p:spPr>
      </p:pic>
      <p:pic>
        <p:nvPicPr>
          <p:cNvPr id="11" name="Picture 2" descr="http://erboteca.altervista.org/piante_a/arpagofito_file/arpagofit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929198"/>
            <a:ext cx="357190" cy="296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/>
          <p:cNvSpPr/>
          <p:nvPr/>
        </p:nvSpPr>
        <p:spPr>
          <a:xfrm>
            <a:off x="1714480" y="428604"/>
            <a:ext cx="6088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КЛАССИФИКАЦИЯ   ВЬЮЩИХСЯ   РАСТЕНИЙ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928670"/>
          <a:ext cx="8358246" cy="55007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86082"/>
                <a:gridCol w="2786082"/>
                <a:gridCol w="2786082"/>
              </a:tblGrid>
              <a:tr h="128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Georgia" pitchFamily="18" charset="0"/>
                        </a:rPr>
                        <a:t>ВЬЮЩИЕСЯ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(побеги)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00" marR="4350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Georgia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Georgia" pitchFamily="18" charset="0"/>
                        </a:rPr>
                        <a:t>хмель,</a:t>
                      </a:r>
                      <a:r>
                        <a:rPr lang="ru-RU" sz="16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Georgia" pitchFamily="18" charset="0"/>
                        </a:rPr>
                        <a:t>фасоль,</a:t>
                      </a:r>
                      <a:r>
                        <a:rPr lang="ru-RU" sz="1600" b="1" baseline="0" dirty="0" smtClean="0">
                          <a:latin typeface="Georgia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Georgia" pitchFamily="18" charset="0"/>
                        </a:rPr>
                        <a:t>ипомея</a:t>
                      </a:r>
                      <a:r>
                        <a:rPr lang="ru-RU" sz="1600" b="1" dirty="0">
                          <a:latin typeface="Georgia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Georgia" pitchFamily="18" charset="0"/>
                        </a:rPr>
                        <a:t>жимолость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</a:txBody>
                  <a:tcPr marL="43500" marR="4350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Georgia" pitchFamily="18" charset="0"/>
                        </a:rPr>
                        <a:t>КОРНЕЛАЗЯЩИЕ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(придаточные корни, отростки)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00" marR="4350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Georgia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Georgia" pitchFamily="18" charset="0"/>
                        </a:rPr>
                        <a:t>плющ</a:t>
                      </a:r>
                      <a:r>
                        <a:rPr lang="ru-RU" sz="1600" b="1" dirty="0">
                          <a:latin typeface="Georgia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eorgia" pitchFamily="18" charset="0"/>
                        </a:rPr>
                        <a:t>некоторые виды гортензий, фикусов 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</a:txBody>
                  <a:tcPr marL="43500" marR="4350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Georgia" pitchFamily="18" charset="0"/>
                        </a:rPr>
                        <a:t>ОПИРАЮЩИЕСЯ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(шипы, колючки, крючки)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00" marR="4350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Georgia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Georgia" pitchFamily="18" charset="0"/>
                        </a:rPr>
                        <a:t>плетистая</a:t>
                      </a:r>
                      <a:r>
                        <a:rPr lang="ru-RU" sz="1600" b="1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600" b="1" dirty="0">
                          <a:latin typeface="Georgia" pitchFamily="18" charset="0"/>
                        </a:rPr>
                        <a:t>роза, некоторые виды монстер,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eorgia" pitchFamily="18" charset="0"/>
                        </a:rPr>
                        <a:t>ежевик 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</a:txBody>
                  <a:tcPr marL="43500" marR="4350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Georgia" pitchFamily="18" charset="0"/>
                        </a:rPr>
                        <a:t>УСИКОНОСНЫЕ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(усики)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00" marR="4350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latin typeface="Georgia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Georgia" pitchFamily="18" charset="0"/>
                        </a:rPr>
                        <a:t>виноград</a:t>
                      </a:r>
                      <a:r>
                        <a:rPr lang="ru-RU" sz="1600" b="1" dirty="0">
                          <a:latin typeface="Georgia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eorgia" pitchFamily="18" charset="0"/>
                        </a:rPr>
                        <a:t>горох,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Georgia" pitchFamily="18" charset="0"/>
                        </a:rPr>
                        <a:t>огурец 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Georgia" pitchFamily="18" charset="0"/>
                      </a:endParaRPr>
                    </a:p>
                  </a:txBody>
                  <a:tcPr marL="43500" marR="4350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" name="Рисунок 32" descr="http://i247.photobucket.com/albums/gg127/ewamariasz/2008/04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428992" y="1071546"/>
            <a:ext cx="1214446" cy="971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cs409124.vk.me/v409124120/7dc4/-p8vlBOIB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85992"/>
            <a:ext cx="128588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http://www.tsvetnik.info/images/wall_Fulda_Kletterrosen_und_Lavendel_Juni_2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714752"/>
            <a:ext cx="1428760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" descr="https://im0-tub-ru.yandex.net/i?id=f0ebf03f8a09b35ac6287570d790f8c3&amp;n=33&amp;h=175&amp;w=2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214950"/>
            <a:ext cx="1285884" cy="1093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3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7158" y="214290"/>
            <a:ext cx="850115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РОЛЬ   ТРЕНИЯ</a:t>
            </a:r>
            <a:r>
              <a:rPr kumimoji="0" lang="ru-RU" sz="2200" b="1" i="0" strike="noStrike" normalizeH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В  ЖИЗНИ  РАСТЕНИЙ</a:t>
            </a:r>
            <a:endParaRPr kumimoji="0" lang="ru-RU" sz="2000" b="1" i="0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8" name="AutoShape 4" descr="http://img.ners.ru/foto/medium/84/84b45824c249f3eb4aac25a48e3c13d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http://wholeworldbotanicals.com/wp-content/uploads/2015/06/main_cats_claw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28596" y="857232"/>
            <a:ext cx="128588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http://1.bp.blogspot.com/-YxRR7I9wzCc/U15c4wAxQcI/AAAAAAAAKJA/DrveE_2CrUg/s1600/%CE%91%CE%A3%CE%94%CE%A8%CE%A9.jpg"/>
          <p:cNvPicPr/>
          <p:nvPr/>
        </p:nvPicPr>
        <p:blipFill>
          <a:blip r:embed="rId4" cstate="print">
            <a:lum bright="10000"/>
          </a:blip>
          <a:srcRect t="8153"/>
          <a:stretch>
            <a:fillRect/>
          </a:stretch>
        </p:blipFill>
        <p:spPr bwMode="auto">
          <a:xfrm>
            <a:off x="2071670" y="785794"/>
            <a:ext cx="192882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 descr="http://molbiol.ru/forums/uploads/a002/b049/post-17068-1288646203.jpg"/>
          <p:cNvPicPr/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072066" y="857232"/>
            <a:ext cx="1071570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 descr="http://molbiol.ru/forums/uploads/a002/b049/post-12150-1288644224.jpg"/>
          <p:cNvPicPr/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572264" y="785794"/>
            <a:ext cx="235745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http://up.alriyadh1.com/files/10838.jpg"/>
          <p:cNvPicPr/>
          <p:nvPr/>
        </p:nvPicPr>
        <p:blipFill>
          <a:blip r:embed="rId7" cstate="print"/>
          <a:srcRect b="5300"/>
          <a:stretch>
            <a:fillRect/>
          </a:stretch>
        </p:blipFill>
        <p:spPr bwMode="auto">
          <a:xfrm>
            <a:off x="1142976" y="3143248"/>
            <a:ext cx="378621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http://nashadacha.info/wp-content/uploads/sites/12/2015/04/2Bredis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643446"/>
            <a:ext cx="1095374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http://blog.viadom.fr/wp-content/uploads/2013/07/que-faire-en-juillet-dans-son-jardin-blog-viadom-jardinier-a-domicile.jpg"/>
          <p:cNvPicPr/>
          <p:nvPr/>
        </p:nvPicPr>
        <p:blipFill>
          <a:blip r:embed="rId9" cstate="print"/>
          <a:srcRect r="44682"/>
          <a:stretch>
            <a:fillRect/>
          </a:stretch>
        </p:blipFill>
        <p:spPr bwMode="auto">
          <a:xfrm>
            <a:off x="7500958" y="4643446"/>
            <a:ext cx="1217422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0" y="228599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БИГНОНИЯ –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КОШАЧИЙ  КОГОТЬ</a:t>
            </a:r>
            <a:endParaRPr lang="ru-RU" sz="1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1934" y="228599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ДЕВИЧИЙ  ВИНОГРАД - ТРИОСТРЕННЫЙ</a:t>
            </a:r>
            <a:endParaRPr lang="ru-RU" sz="1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57422" y="628652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БАНЬЯН</a:t>
            </a:r>
            <a:endParaRPr lang="ru-RU" sz="1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388" y="621508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РЕДИСКА, МОРКОВЬ</a:t>
            </a:r>
            <a:endParaRPr lang="ru-RU" sz="14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971</Words>
  <Application>Microsoft Office PowerPoint</Application>
  <PresentationFormat>Экран (4:3)</PresentationFormat>
  <Paragraphs>228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113</cp:revision>
  <dcterms:modified xsi:type="dcterms:W3CDTF">2016-03-21T17:26:45Z</dcterms:modified>
</cp:coreProperties>
</file>