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4"/>
  </p:notesMasterIdLst>
  <p:handoutMasterIdLst>
    <p:handoutMasterId r:id="rId35"/>
  </p:handoutMasterIdLst>
  <p:sldIdLst>
    <p:sldId id="280" r:id="rId2"/>
    <p:sldId id="272" r:id="rId3"/>
    <p:sldId id="298" r:id="rId4"/>
    <p:sldId id="299" r:id="rId5"/>
    <p:sldId id="300" r:id="rId6"/>
    <p:sldId id="321" r:id="rId7"/>
    <p:sldId id="277" r:id="rId8"/>
    <p:sldId id="301" r:id="rId9"/>
    <p:sldId id="311" r:id="rId10"/>
    <p:sldId id="312" r:id="rId11"/>
    <p:sldId id="317" r:id="rId12"/>
    <p:sldId id="322" r:id="rId13"/>
    <p:sldId id="318" r:id="rId14"/>
    <p:sldId id="303" r:id="rId15"/>
    <p:sldId id="304" r:id="rId16"/>
    <p:sldId id="328" r:id="rId17"/>
    <p:sldId id="305" r:id="rId18"/>
    <p:sldId id="306" r:id="rId19"/>
    <p:sldId id="308" r:id="rId20"/>
    <p:sldId id="323" r:id="rId21"/>
    <p:sldId id="310" r:id="rId22"/>
    <p:sldId id="324" r:id="rId23"/>
    <p:sldId id="316" r:id="rId24"/>
    <p:sldId id="307" r:id="rId25"/>
    <p:sldId id="325" r:id="rId26"/>
    <p:sldId id="309" r:id="rId27"/>
    <p:sldId id="319" r:id="rId28"/>
    <p:sldId id="313" r:id="rId29"/>
    <p:sldId id="314" r:id="rId30"/>
    <p:sldId id="315" r:id="rId31"/>
    <p:sldId id="326" r:id="rId32"/>
    <p:sldId id="320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3C5"/>
    <a:srgbClr val="003300"/>
    <a:srgbClr val="A50021"/>
    <a:srgbClr val="FFE7CD"/>
    <a:srgbClr val="000066"/>
    <a:srgbClr val="FFFFFF"/>
    <a:srgbClr val="0000FF"/>
    <a:srgbClr val="FEF9F4"/>
    <a:srgbClr val="33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342" autoAdjust="0"/>
    <p:restoredTop sz="91358" autoAdjust="0"/>
  </p:normalViewPr>
  <p:slideViewPr>
    <p:cSldViewPr>
      <p:cViewPr>
        <p:scale>
          <a:sx n="68" d="100"/>
          <a:sy n="68" d="100"/>
        </p:scale>
        <p:origin x="-53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9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J:\&#1060;&#1048;&#1047;&#1048;&#1050;&#1040;%20&#1082;&#1086;&#1085;&#1092;&#1077;&#1088;&#1077;&#1085;&#1094;&#1080;&#1080;\&#1050;&#1054;&#1053;&#1060;&#1045;&#1056;&#1045;&#1053;&#1062;&#1048;&#1071;%202014-2015\+&#1050;&#1056;&#1048;&#1057;&#1058;&#1048;%20&#1040;&#1051;&#1045;&#1053;&#1040;%20&#1080;%20&#1040;&#1051;&#1048;&#1053;&#1040;%20&#1050;&#1059;&#1056;&#1058;&#1054;%20&#1050;&#1054;&#1053;&#1060;&#1045;&#1056;&#1045;&#1053;&#1062;&#1048;&#1071;%207%20&#1050;&#1051;%202014-2015\+++&#1050;&#1048;&#1048;&#1050;\&#1055;&#1056;&#1054;&#1045;&#1050;&#1058;\&#1075;&#1088;&#1072;&#1092;&#1080;&#1082;&#1080;+++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60;&#1048;&#1047;&#1048;&#1050;&#1040;%20&#1082;&#1086;&#1085;&#1092;&#1077;&#1088;&#1077;&#1085;&#1094;&#1080;&#1080;\&#1050;&#1054;&#1053;&#1060;&#1045;&#1056;&#1045;&#1053;&#1062;&#1048;&#1071;%202014-2015\+&#1050;&#1056;&#1048;&#1057;&#1058;&#1048;%20&#1040;&#1051;&#1045;&#1053;&#1040;%20&#1080;%20&#1040;&#1051;&#1048;&#1053;&#1040;%20&#1050;&#1059;&#1056;&#1058;&#1054;%20&#1050;&#1054;&#1053;&#1060;&#1045;&#1056;&#1045;&#1053;&#1062;&#1048;&#1071;%207%20&#1050;&#1051;%202014-2015\+++&#1050;&#1048;&#1048;&#1050;\&#1055;&#1056;&#1054;&#1045;&#1050;&#1058;\&#1075;&#1088;&#1072;&#1092;&#1080;&#1082;&#1080;+++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60;&#1048;&#1047;&#1048;&#1050;&#1040;%20&#1082;&#1086;&#1085;&#1092;&#1077;&#1088;&#1077;&#1085;&#1094;&#1080;&#1080;\&#1050;&#1054;&#1053;&#1060;&#1045;&#1056;&#1045;&#1053;&#1062;&#1048;&#1071;%202014-2015\+&#1050;&#1056;&#1048;&#1057;&#1058;&#1048;%20&#1040;&#1051;&#1045;&#1053;&#1040;%20&#1080;%20&#1040;&#1051;&#1048;&#1053;&#1040;%20&#1050;&#1059;&#1056;&#1058;&#1054;%20&#1050;&#1054;&#1053;&#1060;&#1045;&#1056;&#1045;&#1053;&#1062;&#1048;&#1071;%207%20&#1050;&#1051;%202014-2015\+++&#1050;&#1048;&#1048;&#1050;\!!!&#1058;&#1040;&#1041;&#1051;&#1048;&#1062;&#1067;!!!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60;&#1048;&#1047;&#1048;&#1050;&#1040;%20&#1082;&#1086;&#1085;&#1092;&#1077;&#1088;&#1077;&#1085;&#1094;&#1080;&#1080;\&#1050;&#1054;&#1053;&#1060;&#1045;&#1056;&#1045;&#1053;&#1062;&#1048;&#1071;%202014-2015\+&#1050;&#1056;&#1048;&#1057;&#1058;&#1048;%20&#1040;&#1051;&#1045;&#1053;&#1040;%20&#1080;%20&#1040;&#1051;&#1048;&#1053;&#1040;%20&#1050;&#1059;&#1056;&#1058;&#1054;%20&#1050;&#1054;&#1053;&#1060;&#1045;&#1056;&#1045;&#1053;&#1062;&#1048;&#1071;%207%20&#1050;&#1051;%202014-2015\+++&#1050;&#1048;&#1048;&#1050;\!!!&#1058;&#1040;&#1041;&#1051;&#1048;&#1062;&#1067;!!!\&#1050;&#1086;&#1087;&#1080;&#1103;%20&#1051;&#1080;&#1089;&#1090;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60;&#1048;&#1047;&#1048;&#1050;&#1040;%20&#1082;&#1086;&#1085;&#1092;&#1077;&#1088;&#1077;&#1085;&#1094;&#1080;&#1080;\&#1050;&#1054;&#1053;&#1060;&#1045;&#1056;&#1045;&#1053;&#1062;&#1048;&#1071;%202014-2015\+&#1050;&#1056;&#1048;&#1057;&#1058;&#1048;%20&#1040;&#1051;&#1045;&#1053;&#1040;%20&#1080;%20&#1040;&#1051;&#1048;&#1053;&#1040;%20&#1050;&#1059;&#1056;&#1058;&#1054;%20&#1050;&#1054;&#1053;&#1060;&#1045;&#1056;&#1045;&#1053;&#1062;&#1048;&#1071;%207%20&#1050;&#1051;%202014-2015\+++&#1050;&#1048;&#1048;&#1050;\&#1055;&#1056;&#1054;&#1045;&#1050;&#1058;\&#1075;&#1088;&#1072;&#1092;&#1080;&#1082;&#1080;+++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J:\&#1060;&#1048;&#1047;&#1048;&#1050;&#1040;%20&#1082;&#1086;&#1085;&#1092;&#1077;&#1088;&#1077;&#1085;&#1094;&#1080;&#1080;\&#1050;&#1054;&#1053;&#1060;&#1045;&#1056;&#1045;&#1053;&#1062;&#1048;&#1071;%202014-2015\+&#1050;&#1056;&#1048;&#1057;&#1058;&#1048;%20&#1040;&#1051;&#1045;&#1053;&#1040;%20&#1080;%20&#1040;&#1051;&#1048;&#1053;&#1040;%20&#1050;&#1059;&#1056;&#1058;&#1054;%20&#1050;&#1054;&#1053;&#1060;&#1045;&#1056;&#1045;&#1053;&#1062;&#1048;&#1071;%207%20&#1050;&#1051;%202014-2015\+++&#1050;&#1048;&#1048;&#1050;\&#1055;&#1056;&#1054;&#1045;&#1050;&#1058;\&#1075;&#1088;&#1072;&#1092;&#1080;&#1082;&#1080;+++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60;&#1048;&#1047;&#1048;&#1050;&#1040;%20&#1082;&#1086;&#1085;&#1092;&#1077;&#1088;&#1077;&#1085;&#1094;&#1080;&#1080;\&#1050;&#1054;&#1053;&#1060;&#1045;&#1056;&#1045;&#1053;&#1062;&#1048;&#1071;%202014-2015\+&#1050;&#1056;&#1048;&#1057;&#1058;&#1048;%20&#1040;&#1051;&#1045;&#1053;&#1040;%20&#1080;%20&#1040;&#1051;&#1048;&#1053;&#1040;%20&#1050;&#1059;&#1056;&#1058;&#1054;%20&#1050;&#1054;&#1053;&#1060;&#1045;&#1056;&#1045;&#1053;&#1062;&#1048;&#1071;%207%20&#1050;&#1051;%202014-2015\+++&#1050;&#1048;&#1048;&#1050;\&#1055;&#1056;&#1054;&#1045;&#1050;&#1058;\&#1075;&#1088;&#1072;&#1092;&#1080;&#1082;&#1080;+++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5094158999583482"/>
          <c:y val="0.27576367140356944"/>
          <c:w val="0.47389993438320238"/>
          <c:h val="0.69722720738793564"/>
        </c:manualLayout>
      </c:layout>
      <c:radarChart>
        <c:radarStyle val="marker"/>
        <c:ser>
          <c:idx val="0"/>
          <c:order val="0"/>
          <c:spPr>
            <a:ln w="57150">
              <a:solidFill>
                <a:srgbClr val="000099"/>
              </a:solidFill>
            </a:ln>
          </c:spPr>
          <c:marker>
            <c:spPr>
              <a:solidFill>
                <a:srgbClr val="003300"/>
              </a:solidFill>
              <a:ln w="57150">
                <a:solidFill>
                  <a:srgbClr val="000099"/>
                </a:solidFill>
              </a:ln>
            </c:spPr>
          </c:marker>
          <c:dLbls>
            <c:dLbl>
              <c:idx val="2"/>
              <c:layout>
                <c:manualLayout>
                  <c:x val="1.1111111111111132E-2"/>
                  <c:y val="2.2477492741073204E-2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>
                    <a:solidFill>
                      <a:srgbClr val="C00000"/>
                    </a:solidFill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Лист1!$B$200:$B$202</c:f>
              <c:strCache>
                <c:ptCount val="3"/>
                <c:pt idx="0">
                  <c:v>дерево-дерево</c:v>
                </c:pt>
                <c:pt idx="1">
                  <c:v>дерево-пенопласт</c:v>
                </c:pt>
                <c:pt idx="2">
                  <c:v>дерево-резина</c:v>
                </c:pt>
              </c:strCache>
            </c:strRef>
          </c:cat>
          <c:val>
            <c:numRef>
              <c:f>Лист1!$C$200:$C$202</c:f>
              <c:numCache>
                <c:formatCode>General</c:formatCode>
                <c:ptCount val="3"/>
                <c:pt idx="0">
                  <c:v>0.8</c:v>
                </c:pt>
                <c:pt idx="1">
                  <c:v>0.95000000000000062</c:v>
                </c:pt>
                <c:pt idx="2">
                  <c:v>2.44</c:v>
                </c:pt>
              </c:numCache>
            </c:numRef>
          </c:val>
        </c:ser>
        <c:dLbls>
          <c:showVal val="1"/>
        </c:dLbls>
        <c:axId val="80720256"/>
        <c:axId val="80721792"/>
      </c:radarChart>
      <c:catAx>
        <c:axId val="80720256"/>
        <c:scaling>
          <c:orientation val="minMax"/>
        </c:scaling>
        <c:axPos val="b"/>
        <c:majorGridlines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>
                <a:solidFill>
                  <a:srgbClr val="003300"/>
                </a:solidFill>
                <a:latin typeface="Georgia" pitchFamily="18" charset="0"/>
              </a:defRPr>
            </a:pPr>
            <a:endParaRPr lang="ru-RU"/>
          </a:p>
        </c:txPr>
        <c:crossAx val="80721792"/>
        <c:crosses val="autoZero"/>
        <c:auto val="1"/>
        <c:lblAlgn val="ctr"/>
        <c:lblOffset val="100"/>
      </c:catAx>
      <c:valAx>
        <c:axId val="80721792"/>
        <c:scaling>
          <c:orientation val="minMax"/>
        </c:scaling>
        <c:axPos val="l"/>
        <c:majorGridlines>
          <c:spPr>
            <a:ln>
              <a:solidFill>
                <a:schemeClr val="accent3">
                  <a:lumMod val="50000"/>
                </a:schemeClr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2000" b="1">
                <a:solidFill>
                  <a:srgbClr val="003300"/>
                </a:solidFill>
                <a:latin typeface="Georgia" pitchFamily="18" charset="0"/>
              </a:defRPr>
            </a:pPr>
            <a:endParaRPr lang="ru-RU"/>
          </a:p>
        </c:txPr>
        <c:crossAx val="8072025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44582360017497891"/>
          <c:y val="0.14916881546348526"/>
          <c:w val="8.8908355205599504E-2"/>
          <c:h val="3.9843568235199855E-2"/>
        </c:manualLayout>
      </c:layout>
      <c:txPr>
        <a:bodyPr/>
        <a:lstStyle/>
        <a:p>
          <a:pPr>
            <a:defRPr sz="1200" b="1">
              <a:solidFill>
                <a:srgbClr val="003300"/>
              </a:solidFill>
              <a:latin typeface="Georgia" pitchFamily="18" charset="0"/>
            </a:defRPr>
          </a:pPr>
          <a:endParaRPr lang="ru-RU"/>
        </a:p>
      </c:txPr>
    </c:legend>
    <c:plotVisOnly val="1"/>
  </c:chart>
  <c:spPr>
    <a:scene3d>
      <a:camera prst="orthographicFront"/>
      <a:lightRig rig="threePt" dir="t"/>
    </a:scene3d>
    <a:sp3d prstMaterial="metal">
      <a:bevelT w="88900" h="88900"/>
    </a:sp3d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4"/>
  <c:chart>
    <c:title>
      <c:tx>
        <c:rich>
          <a:bodyPr/>
          <a:lstStyle/>
          <a:p>
            <a:pPr>
              <a:defRPr sz="20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pPr>
            <a:r>
              <a:rPr lang="ru-RU" sz="2000" b="1" cap="none" spc="0" dirty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ЗАВИСИМОСТЬ СИЛЫ ТРЕНИЯ СКОЛЬЖЕНИЯ ОТ ВЕСА ТЕЛА</a:t>
            </a:r>
          </a:p>
        </c:rich>
      </c:tx>
      <c:layout>
        <c:manualLayout>
          <c:xMode val="edge"/>
          <c:yMode val="edge"/>
          <c:x val="0.1449023474664069"/>
          <c:y val="4.9317156801969034E-2"/>
        </c:manualLayout>
      </c:layout>
      <c:overlay val="1"/>
    </c:title>
    <c:plotArea>
      <c:layout/>
      <c:scatterChart>
        <c:scatterStyle val="lineMarker"/>
        <c:ser>
          <c:idx val="0"/>
          <c:order val="0"/>
          <c:tx>
            <c:strRef>
              <c:f>Лист1!$A$2</c:f>
              <c:strCache>
                <c:ptCount val="1"/>
                <c:pt idx="0">
                  <c:v>СИЛА ТРЕНИЯ (Д-Д)</c:v>
                </c:pt>
              </c:strCache>
            </c:strRef>
          </c:tx>
          <c:spPr>
            <a:ln w="38100" cap="flat" cmpd="sng" algn="ctr">
              <a:solidFill>
                <a:srgbClr val="003300"/>
              </a:solidFill>
              <a:prstDash val="solid"/>
            </a:ln>
            <a:effectLst/>
          </c:spPr>
          <c:marker>
            <c:spPr>
              <a:solidFill>
                <a:srgbClr val="003300"/>
              </a:solidFill>
              <a:ln w="38100">
                <a:solidFill>
                  <a:srgbClr val="003300"/>
                </a:solidFill>
              </a:ln>
            </c:spPr>
          </c:marker>
          <c:dLbls>
            <c:dLbl>
              <c:idx val="1"/>
              <c:layout>
                <c:manualLayout>
                  <c:x val="-3.3088447676098082E-3"/>
                  <c:y val="8.5587363595055876E-3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8.5218534286085057E-3"/>
                  <c:y val="1.357287703378172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0968365796380745E-2"/>
                  <c:y val="2.1509288083175898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1.3272551457383723E-2"/>
                  <c:y val="3.7690017429992222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003300"/>
                    </a:solidFill>
                    <a:latin typeface="Georgia" pitchFamily="18" charset="0"/>
                  </a:defRPr>
                </a:pPr>
                <a:endParaRPr lang="ru-RU"/>
              </a:p>
            </c:txPr>
            <c:dLblPos val="b"/>
            <c:showVal val="1"/>
          </c:dLbls>
          <c:xVal>
            <c:numRef>
              <c:f>Лист1!$B$1:$F$1</c:f>
              <c:numCache>
                <c:formatCode>General</c:formatCode>
                <c:ptCount val="5"/>
                <c:pt idx="0">
                  <c:v>0</c:v>
                </c:pt>
                <c:pt idx="1">
                  <c:v>0.53</c:v>
                </c:pt>
                <c:pt idx="2">
                  <c:v>1.52</c:v>
                </c:pt>
                <c:pt idx="3">
                  <c:v>2.5299999999999998</c:v>
                </c:pt>
                <c:pt idx="4">
                  <c:v>3.53</c:v>
                </c:pt>
              </c:numCache>
            </c:numRef>
          </c:xVal>
          <c:yVal>
            <c:numRef>
              <c:f>Лист1!$B$2:$F$2</c:f>
              <c:numCache>
                <c:formatCode>General</c:formatCode>
                <c:ptCount val="5"/>
                <c:pt idx="0">
                  <c:v>0</c:v>
                </c:pt>
                <c:pt idx="1">
                  <c:v>0.12000000000000002</c:v>
                </c:pt>
                <c:pt idx="2">
                  <c:v>0.34000000000000108</c:v>
                </c:pt>
                <c:pt idx="3">
                  <c:v>0.56000000000000005</c:v>
                </c:pt>
                <c:pt idx="4">
                  <c:v>0.8</c:v>
                </c:pt>
              </c:numCache>
            </c:numRef>
          </c:y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СИЛА ТРЕНИЯ (Д-П)</c:v>
                </c:pt>
              </c:strCache>
            </c:strRef>
          </c:tx>
          <c:spPr>
            <a:ln w="38100" cap="flat" cmpd="sng" algn="ctr">
              <a:solidFill>
                <a:srgbClr val="000099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pPr>
              <a:solidFill>
                <a:srgbClr val="000099"/>
              </a:solidFill>
              <a:ln w="38100">
                <a:solidFill>
                  <a:srgbClr val="000099"/>
                </a:solidFill>
              </a:ln>
            </c:spPr>
          </c:marker>
          <c:dLbls>
            <c:dLbl>
              <c:idx val="1"/>
              <c:layout>
                <c:manualLayout>
                  <c:x val="8.6035657026125329E-3"/>
                  <c:y val="-4.376677721486409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064838187092642E-2"/>
                  <c:y val="-4.825815377728891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3094849382359323E-2"/>
                  <c:y val="-3.5307450535104819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0746922184966333E-2"/>
                  <c:y val="-4.0708106608625144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000099"/>
                    </a:solidFill>
                    <a:latin typeface="Georgia" pitchFamily="18" charset="0"/>
                  </a:defRPr>
                </a:pPr>
                <a:endParaRPr lang="ru-RU"/>
              </a:p>
            </c:txPr>
            <c:dLblPos val="b"/>
            <c:showVal val="1"/>
          </c:dLbls>
          <c:xVal>
            <c:numRef>
              <c:f>Лист1!$B$1:$F$1</c:f>
              <c:numCache>
                <c:formatCode>General</c:formatCode>
                <c:ptCount val="5"/>
                <c:pt idx="0">
                  <c:v>0</c:v>
                </c:pt>
                <c:pt idx="1">
                  <c:v>0.53</c:v>
                </c:pt>
                <c:pt idx="2">
                  <c:v>1.52</c:v>
                </c:pt>
                <c:pt idx="3">
                  <c:v>2.5299999999999998</c:v>
                </c:pt>
                <c:pt idx="4">
                  <c:v>3.53</c:v>
                </c:pt>
              </c:numCache>
            </c:numRef>
          </c:xVal>
          <c:yVal>
            <c:numRef>
              <c:f>Лист1!$B$3:$F$3</c:f>
              <c:numCache>
                <c:formatCode>General</c:formatCode>
                <c:ptCount val="5"/>
                <c:pt idx="0">
                  <c:v>0</c:v>
                </c:pt>
                <c:pt idx="1">
                  <c:v>0.14000000000000001</c:v>
                </c:pt>
                <c:pt idx="2">
                  <c:v>0.39000000000000212</c:v>
                </c:pt>
                <c:pt idx="3">
                  <c:v>0.66000000000000492</c:v>
                </c:pt>
                <c:pt idx="4">
                  <c:v>0.95000000000000062</c:v>
                </c:pt>
              </c:numCache>
            </c:numRef>
          </c:y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СИЛА ТРЕНИЯ (Д-Р)</c:v>
                </c:pt>
              </c:strCache>
            </c:strRef>
          </c:tx>
          <c:spPr>
            <a:ln w="38100" cap="flat" cmpd="sng" algn="ctr">
              <a:solidFill>
                <a:srgbClr val="C00000"/>
              </a:solidFill>
              <a:prstDash val="solid"/>
            </a:ln>
            <a:effectLst/>
          </c:spPr>
          <c:marker>
            <c:spPr>
              <a:solidFill>
                <a:srgbClr val="FF0000"/>
              </a:solidFill>
              <a:ln w="38100">
                <a:solidFill>
                  <a:srgbClr val="C00000"/>
                </a:solidFill>
              </a:ln>
            </c:spPr>
          </c:marker>
          <c:dLbls>
            <c:dLbl>
              <c:idx val="1"/>
              <c:layout>
                <c:manualLayout>
                  <c:x val="-2.7133833151238882E-2"/>
                  <c:y val="-5.776367101399232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6806691029650153E-2"/>
                  <c:y val="-5.0872788188298393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7987815743215847E-2"/>
                  <c:y val="-5.118046144842492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3.1066906110420598E-2"/>
                  <c:y val="-4.084450683974609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rgbClr val="C00000"/>
                    </a:solidFill>
                    <a:latin typeface="Georgia" pitchFamily="18" charset="0"/>
                  </a:defRPr>
                </a:pPr>
                <a:endParaRPr lang="ru-RU"/>
              </a:p>
            </c:txPr>
            <c:dLblPos val="b"/>
            <c:showVal val="1"/>
          </c:dLbls>
          <c:xVal>
            <c:numRef>
              <c:f>Лист1!$B$1:$F$1</c:f>
              <c:numCache>
                <c:formatCode>General</c:formatCode>
                <c:ptCount val="5"/>
                <c:pt idx="0">
                  <c:v>0</c:v>
                </c:pt>
                <c:pt idx="1">
                  <c:v>0.53</c:v>
                </c:pt>
                <c:pt idx="2">
                  <c:v>1.52</c:v>
                </c:pt>
                <c:pt idx="3">
                  <c:v>2.5299999999999998</c:v>
                </c:pt>
                <c:pt idx="4">
                  <c:v>3.53</c:v>
                </c:pt>
              </c:numCache>
            </c:numRef>
          </c:xVal>
          <c:yVal>
            <c:numRef>
              <c:f>Лист1!$B$4:$F$4</c:f>
              <c:numCache>
                <c:formatCode>General</c:formatCode>
                <c:ptCount val="5"/>
                <c:pt idx="0">
                  <c:v>0</c:v>
                </c:pt>
                <c:pt idx="1">
                  <c:v>0.36000000000000032</c:v>
                </c:pt>
                <c:pt idx="2">
                  <c:v>1.05</c:v>
                </c:pt>
                <c:pt idx="3">
                  <c:v>1.7200000000000033</c:v>
                </c:pt>
                <c:pt idx="4">
                  <c:v>2.44</c:v>
                </c:pt>
              </c:numCache>
            </c:numRef>
          </c:yVal>
        </c:ser>
        <c:dLbls>
          <c:showVal val="1"/>
        </c:dLbls>
        <c:axId val="81074048"/>
        <c:axId val="81092608"/>
      </c:scatterChart>
      <c:valAx>
        <c:axId val="810740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dirty="0"/>
                  <a:t> </a:t>
                </a:r>
                <a:r>
                  <a:rPr lang="ru-RU" sz="1400" dirty="0">
                    <a:solidFill>
                      <a:srgbClr val="C00000"/>
                    </a:solidFill>
                    <a:latin typeface="Georgia" pitchFamily="18" charset="0"/>
                  </a:rPr>
                  <a:t>ВЕС</a:t>
                </a:r>
                <a:r>
                  <a:rPr lang="ru-RU" sz="1400" baseline="0" dirty="0">
                    <a:solidFill>
                      <a:srgbClr val="C00000"/>
                    </a:solidFill>
                    <a:latin typeface="Georgia" pitchFamily="18" charset="0"/>
                  </a:rPr>
                  <a:t> ТЕЛА - Р</a:t>
                </a:r>
                <a:r>
                  <a:rPr lang="ru-RU" sz="1100" baseline="0" dirty="0">
                    <a:solidFill>
                      <a:srgbClr val="C00000"/>
                    </a:solidFill>
                    <a:latin typeface="Georgia" pitchFamily="18" charset="0"/>
                  </a:rPr>
                  <a:t>СР</a:t>
                </a:r>
                <a:r>
                  <a:rPr lang="ru-RU" sz="1400" baseline="0" dirty="0">
                    <a:solidFill>
                      <a:srgbClr val="C00000"/>
                    </a:solidFill>
                    <a:latin typeface="Georgia" pitchFamily="18" charset="0"/>
                  </a:rPr>
                  <a:t>, Н</a:t>
                </a:r>
                <a:endParaRPr lang="ru-RU" sz="1400" dirty="0">
                  <a:solidFill>
                    <a:srgbClr val="C00000"/>
                  </a:solidFill>
                  <a:latin typeface="Georgia" pitchFamily="18" charset="0"/>
                </a:endParaRPr>
              </a:p>
            </c:rich>
          </c:tx>
          <c:layout>
            <c:manualLayout>
              <c:xMode val="edge"/>
              <c:yMode val="edge"/>
              <c:x val="0.75372777911960065"/>
              <c:y val="0.7446272220272073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 b="0">
                <a:solidFill>
                  <a:srgbClr val="000099"/>
                </a:solidFill>
                <a:latin typeface="Georgia" pitchFamily="18" charset="0"/>
              </a:defRPr>
            </a:pPr>
            <a:endParaRPr lang="ru-RU"/>
          </a:p>
        </c:txPr>
        <c:crossAx val="81092608"/>
        <c:crosses val="autoZero"/>
        <c:crossBetween val="midCat"/>
      </c:valAx>
      <c:valAx>
        <c:axId val="81092608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b="1" dirty="0" smtClean="0">
                    <a:solidFill>
                      <a:srgbClr val="000099"/>
                    </a:solidFill>
                    <a:latin typeface="Georgia" pitchFamily="18" charset="0"/>
                  </a:rPr>
                  <a:t>СИЛА </a:t>
                </a:r>
                <a:r>
                  <a:rPr lang="ru-RU" sz="1400" b="1" baseline="0" dirty="0" smtClean="0">
                    <a:solidFill>
                      <a:srgbClr val="000099"/>
                    </a:solidFill>
                    <a:latin typeface="Georgia" pitchFamily="18" charset="0"/>
                  </a:rPr>
                  <a:t> ТРЕНИЯ  </a:t>
                </a:r>
                <a:r>
                  <a:rPr lang="ru-RU" sz="1400" b="1" baseline="0" dirty="0">
                    <a:solidFill>
                      <a:srgbClr val="000099"/>
                    </a:solidFill>
                    <a:latin typeface="Georgia" pitchFamily="18" charset="0"/>
                  </a:rPr>
                  <a:t>СКОЛЬЖЕНИЯ - </a:t>
                </a:r>
                <a:r>
                  <a:rPr lang="en-US" sz="1400" b="1" baseline="0" dirty="0">
                    <a:solidFill>
                      <a:srgbClr val="000099"/>
                    </a:solidFill>
                    <a:latin typeface="Georgia" pitchFamily="18" charset="0"/>
                  </a:rPr>
                  <a:t>F</a:t>
                </a:r>
                <a:r>
                  <a:rPr lang="ru-RU" sz="1400" b="1" baseline="0" dirty="0">
                    <a:solidFill>
                      <a:srgbClr val="000099"/>
                    </a:solidFill>
                    <a:latin typeface="Georgia" pitchFamily="18" charset="0"/>
                  </a:rPr>
                  <a:t>ТР, Н </a:t>
                </a:r>
                <a:endParaRPr lang="ru-RU" sz="1400" b="1" dirty="0">
                  <a:solidFill>
                    <a:srgbClr val="000099"/>
                  </a:solidFill>
                  <a:latin typeface="Georgia" pitchFamily="18" charset="0"/>
                </a:endParaRPr>
              </a:p>
            </c:rich>
          </c:tx>
          <c:layout>
            <c:manualLayout>
              <c:xMode val="edge"/>
              <c:yMode val="edge"/>
              <c:x val="1.1845521136972731E-2"/>
              <c:y val="0.12559508811503606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000099"/>
                </a:solidFill>
                <a:latin typeface="Georgia" pitchFamily="18" charset="0"/>
              </a:defRPr>
            </a:pPr>
            <a:endParaRPr lang="ru-RU"/>
          </a:p>
        </c:txPr>
        <c:crossAx val="81074048"/>
        <c:crosses val="autoZero"/>
        <c:crossBetween val="midCat"/>
      </c:valAx>
      <c:spPr>
        <a:solidFill>
          <a:schemeClr val="lt1"/>
        </a:solidFill>
        <a:ln w="25400" cap="flat" cmpd="sng" algn="ctr">
          <a:noFill/>
          <a:prstDash val="solid"/>
        </a:ln>
        <a:effectLst/>
      </c:spPr>
    </c:plotArea>
    <c:legend>
      <c:legendPos val="b"/>
      <c:legendEntry>
        <c:idx val="0"/>
        <c:txPr>
          <a:bodyPr/>
          <a:lstStyle/>
          <a:p>
            <a:pPr>
              <a:defRPr sz="1100" b="1">
                <a:solidFill>
                  <a:srgbClr val="003300"/>
                </a:solidFill>
                <a:latin typeface="Georgia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>
                <a:solidFill>
                  <a:srgbClr val="000099"/>
                </a:solidFill>
                <a:latin typeface="Georgia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>
                <a:solidFill>
                  <a:srgbClr val="C00000"/>
                </a:solidFill>
                <a:latin typeface="Georgia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6094517896519087"/>
          <c:y val="0.9165606806568195"/>
          <c:w val="0.70486782453628705"/>
          <c:h val="4.3916525938134214E-2"/>
        </c:manualLayout>
      </c:layout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</c:chart>
  <c:spPr>
    <a:solidFill>
      <a:schemeClr val="accent2">
        <a:lumMod val="20000"/>
        <a:lumOff val="80000"/>
      </a:schemeClr>
    </a:solidFill>
    <a:ln w="3175" cap="flat" cmpd="sng" algn="ctr">
      <a:solidFill>
        <a:schemeClr val="accent2"/>
      </a:solidFill>
      <a:prstDash val="solid"/>
    </a:ln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 sz="1600"/>
            </a:pPr>
            <a:r>
              <a:rPr lang="ru-RU" sz="1600" b="1" cap="none" spc="0" dirty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СРЕДНЕЕ</a:t>
            </a:r>
            <a:r>
              <a:rPr lang="ru-RU" sz="1600" b="1" cap="none" spc="0" baseline="0" dirty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ЗНАЧЕНИЕ КОЭФФИЦИЕНТА ТРЕНИЯ</a:t>
            </a:r>
          </a:p>
        </c:rich>
      </c:tx>
      <c:layout>
        <c:manualLayout>
          <c:xMode val="edge"/>
          <c:yMode val="edge"/>
          <c:x val="0.20588924996943189"/>
          <c:y val="2.6547837148911076E-2"/>
        </c:manualLayout>
      </c:layout>
    </c:title>
    <c:plotArea>
      <c:layout/>
      <c:lineChart>
        <c:grouping val="stacked"/>
        <c:ser>
          <c:idx val="0"/>
          <c:order val="0"/>
          <c:spPr>
            <a:ln w="76200">
              <a:solidFill>
                <a:srgbClr val="C00000"/>
              </a:solidFill>
            </a:ln>
          </c:spPr>
          <c:marker>
            <c:spPr>
              <a:solidFill>
                <a:srgbClr val="FF0000"/>
              </a:solidFill>
              <a:ln w="76200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2.3557126030624262E-3"/>
                  <c:y val="3.6529680365296795E-2"/>
                </c:manualLayout>
              </c:layout>
              <c:showVal val="1"/>
            </c:dLbl>
            <c:txPr>
              <a:bodyPr/>
              <a:lstStyle/>
              <a:p>
                <a:pPr>
                  <a:defRPr sz="2400" b="1">
                    <a:solidFill>
                      <a:srgbClr val="000099"/>
                    </a:solidFill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Лист1!$E$61:$E$63</c:f>
              <c:strCache>
                <c:ptCount val="3"/>
                <c:pt idx="0">
                  <c:v>ДЕРЕВО-ДЕРЕВО</c:v>
                </c:pt>
                <c:pt idx="1">
                  <c:v>ДЕРЕВО-ПЕНОПЛАСТ</c:v>
                </c:pt>
                <c:pt idx="2">
                  <c:v>ДЕРЕВО-РЕЗИНА</c:v>
                </c:pt>
              </c:strCache>
            </c:strRef>
          </c:cat>
          <c:val>
            <c:numRef>
              <c:f>Лист1!$F$61:$F$63</c:f>
              <c:numCache>
                <c:formatCode>General</c:formatCode>
                <c:ptCount val="3"/>
                <c:pt idx="0">
                  <c:v>0.23</c:v>
                </c:pt>
                <c:pt idx="1">
                  <c:v>0.26</c:v>
                </c:pt>
                <c:pt idx="2">
                  <c:v>0.69000000000000083</c:v>
                </c:pt>
              </c:numCache>
            </c:numRef>
          </c:val>
        </c:ser>
        <c:dLbls>
          <c:showVal val="1"/>
        </c:dLbls>
        <c:marker val="1"/>
        <c:axId val="81181696"/>
        <c:axId val="81187584"/>
      </c:lineChart>
      <c:catAx>
        <c:axId val="81181696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defRPr>
            </a:pPr>
            <a:endParaRPr lang="ru-RU"/>
          </a:p>
        </c:txPr>
        <c:crossAx val="81187584"/>
        <c:crosses val="autoZero"/>
        <c:auto val="1"/>
        <c:lblAlgn val="ctr"/>
        <c:lblOffset val="100"/>
      </c:catAx>
      <c:valAx>
        <c:axId val="81187584"/>
        <c:scaling>
          <c:orientation val="minMax"/>
        </c:scaling>
        <c:axPos val="l"/>
        <c:majorGridlines>
          <c:spPr>
            <a:ln>
              <a:solidFill>
                <a:schemeClr val="accent6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2000" b="1">
                <a:solidFill>
                  <a:srgbClr val="000099"/>
                </a:solidFill>
                <a:latin typeface="Georgia" pitchFamily="18" charset="0"/>
              </a:defRPr>
            </a:pPr>
            <a:endParaRPr lang="ru-RU"/>
          </a:p>
        </c:txPr>
        <c:crossAx val="81181696"/>
        <c:crosses val="autoZero"/>
        <c:crossBetween val="between"/>
      </c:valAx>
      <c:spPr>
        <a:solidFill>
          <a:srgbClr val="FEF4EC">
            <a:alpha val="92941"/>
          </a:srgbClr>
        </a:solidFill>
        <a:ln>
          <a:solidFill>
            <a:schemeClr val="accent6">
              <a:lumMod val="40000"/>
              <a:lumOff val="60000"/>
            </a:schemeClr>
          </a:solidFill>
        </a:ln>
      </c:spPr>
    </c:plotArea>
    <c:legend>
      <c:legendPos val="t"/>
      <c:layout/>
      <c:txPr>
        <a:bodyPr/>
        <a:lstStyle/>
        <a:p>
          <a:pPr>
            <a:defRPr sz="1200" b="1">
              <a:solidFill>
                <a:srgbClr val="006600"/>
              </a:solidFill>
              <a:latin typeface="Georgia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accent2">
        <a:lumMod val="20000"/>
        <a:lumOff val="80000"/>
      </a:schemeClr>
    </a:solidFill>
    <a:ln w="3175">
      <a:solidFill>
        <a:srgbClr val="C00000"/>
      </a:solidFill>
    </a:ln>
    <a:scene3d>
      <a:camera prst="orthographicFront"/>
      <a:lightRig rig="threePt" dir="t"/>
    </a:scene3d>
    <a:sp3d>
      <a:bevelT w="190500" h="38100"/>
    </a:sp3d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2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defRPr>
            </a:pPr>
            <a:r>
              <a:rPr lang="ru-RU" sz="1200" b="1" cap="none" spc="0" dirty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ЗАВИСИМОСТЬ  </a:t>
            </a:r>
            <a:r>
              <a:rPr lang="ru-RU" sz="1200" b="1" cap="none" spc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СИЛЫ </a:t>
            </a:r>
            <a:r>
              <a:rPr lang="ru-RU" sz="1200" b="1" cap="none" spc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ТРЕНИЯ  СКОЛЬЖЕНИЯ  </a:t>
            </a:r>
            <a:r>
              <a:rPr lang="ru-RU" sz="1200" b="1" cap="none" spc="0" baseline="0" dirty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РАЗНОРОДНОЙ  </a:t>
            </a:r>
            <a:r>
              <a:rPr lang="ru-RU" sz="1200" b="1" cap="none" spc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ПОДОШВЫ  </a:t>
            </a:r>
            <a:r>
              <a:rPr lang="ru-RU" sz="1200" b="1" cap="none" spc="0" baseline="0" dirty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ОТ  МАТЕРИАЛА  НАПОЛЬНЫХ </a:t>
            </a:r>
            <a:r>
              <a:rPr lang="ru-RU" sz="1200" b="1" cap="none" spc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ПОВЕРХНОСТЕЙ</a:t>
            </a:r>
            <a:endParaRPr lang="ru-RU" sz="1200" b="1" cap="none" spc="0" dirty="0">
              <a:ln w="1905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c:rich>
      </c:tx>
      <c:layout>
        <c:manualLayout>
          <c:xMode val="edge"/>
          <c:yMode val="edge"/>
          <c:x val="0.11177560768875069"/>
          <c:y val="4.7592051182577345E-2"/>
        </c:manualLayout>
      </c:layout>
    </c:title>
    <c:plotArea>
      <c:layout>
        <c:manualLayout>
          <c:layoutTarget val="inner"/>
          <c:xMode val="edge"/>
          <c:yMode val="edge"/>
          <c:x val="4.3409862208809276E-2"/>
          <c:y val="0.14613402944197196"/>
          <c:w val="0.93770442784712094"/>
          <c:h val="0.75092434097911764"/>
        </c:manualLayout>
      </c:layout>
      <c:lineChart>
        <c:grouping val="stacked"/>
        <c:ser>
          <c:idx val="0"/>
          <c:order val="0"/>
          <c:tx>
            <c:strRef>
              <c:f>Лист1!$K$160:$K$161</c:f>
              <c:strCache>
                <c:ptCount val="1"/>
                <c:pt idx="0">
                  <c:v>ОБРАЗЕЦ №1</c:v>
                </c:pt>
              </c:strCache>
            </c:strRef>
          </c:tx>
          <c:spPr>
            <a:ln w="38100">
              <a:solidFill>
                <a:srgbClr val="0000CC"/>
              </a:solidFill>
            </a:ln>
          </c:spPr>
          <c:marker>
            <c:spPr>
              <a:ln w="38100">
                <a:solidFill>
                  <a:srgbClr val="0000CC"/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2.8596961572832869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3.2171581769436998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3.2171581769436998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1447721179624898E-2"/>
                </c:manualLayout>
              </c:layout>
              <c:showVal val="1"/>
            </c:dLbl>
            <c:dLbl>
              <c:idx val="4"/>
              <c:layout>
                <c:manualLayout>
                  <c:x val="-6.2305295950156178E-3"/>
                  <c:y val="1.690104526407895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tx2">
                        <a:lumMod val="75000"/>
                      </a:schemeClr>
                    </a:solidFill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Лист1!$J$162:$J$167</c:f>
              <c:strCache>
                <c:ptCount val="6"/>
                <c:pt idx="0">
                  <c:v>ЛИНОЛЕУМ</c:v>
                </c:pt>
                <c:pt idx="1">
                  <c:v>ДЕРЕВО</c:v>
                </c:pt>
                <c:pt idx="2">
                  <c:v>ОРГАЛИТ</c:v>
                </c:pt>
                <c:pt idx="3">
                  <c:v>БЕТОННОГРАНИТ</c:v>
                </c:pt>
                <c:pt idx="4">
                  <c:v>КЕРАМИКА</c:v>
                </c:pt>
                <c:pt idx="5">
                  <c:v>БЕТОН</c:v>
                </c:pt>
              </c:strCache>
            </c:strRef>
          </c:cat>
          <c:val>
            <c:numRef>
              <c:f>Лист1!$K$162:$K$167</c:f>
              <c:numCache>
                <c:formatCode>General</c:formatCode>
                <c:ptCount val="6"/>
                <c:pt idx="0">
                  <c:v>0.61000000000000065</c:v>
                </c:pt>
                <c:pt idx="1">
                  <c:v>0.72000000000000064</c:v>
                </c:pt>
                <c:pt idx="2">
                  <c:v>0.66000000000000403</c:v>
                </c:pt>
                <c:pt idx="3">
                  <c:v>0.64000000000000346</c:v>
                </c:pt>
                <c:pt idx="4">
                  <c:v>0.43000000000000038</c:v>
                </c:pt>
                <c:pt idx="5">
                  <c:v>0.56999999999999995</c:v>
                </c:pt>
              </c:numCache>
            </c:numRef>
          </c:val>
        </c:ser>
        <c:ser>
          <c:idx val="1"/>
          <c:order val="1"/>
          <c:tx>
            <c:strRef>
              <c:f>Лист1!$L$160:$L$161</c:f>
              <c:strCache>
                <c:ptCount val="1"/>
                <c:pt idx="0">
                  <c:v>ОБРАЗЕЦ №2</c:v>
                </c:pt>
              </c:strCache>
            </c:strRef>
          </c:tx>
          <c:spPr>
            <a:ln w="38100">
              <a:solidFill>
                <a:schemeClr val="accent6">
                  <a:lumMod val="50000"/>
                </a:schemeClr>
              </a:solidFill>
            </a:ln>
          </c:spPr>
          <c:marker>
            <c:spPr>
              <a:ln w="38100">
                <a:solidFill>
                  <a:schemeClr val="accent6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0"/>
                  <c:y val="-3.574620196604111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8596961572832869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8596961572832869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2.1447721179624898E-2"/>
                </c:manualLayout>
              </c:layout>
              <c:showVal val="1"/>
            </c:dLbl>
            <c:dLbl>
              <c:idx val="4"/>
              <c:layout>
                <c:manualLayout>
                  <c:x val="-1.6440588463012612E-3"/>
                  <c:y val="1.655681450048593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Лист1!$J$162:$J$167</c:f>
              <c:strCache>
                <c:ptCount val="6"/>
                <c:pt idx="0">
                  <c:v>ЛИНОЛЕУМ</c:v>
                </c:pt>
                <c:pt idx="1">
                  <c:v>ДЕРЕВО</c:v>
                </c:pt>
                <c:pt idx="2">
                  <c:v>ОРГАЛИТ</c:v>
                </c:pt>
                <c:pt idx="3">
                  <c:v>БЕТОННОГРАНИТ</c:v>
                </c:pt>
                <c:pt idx="4">
                  <c:v>КЕРАМИКА</c:v>
                </c:pt>
                <c:pt idx="5">
                  <c:v>БЕТОН</c:v>
                </c:pt>
              </c:strCache>
            </c:strRef>
          </c:cat>
          <c:val>
            <c:numRef>
              <c:f>Лист1!$L$162:$L$167</c:f>
              <c:numCache>
                <c:formatCode>General</c:formatCode>
                <c:ptCount val="6"/>
                <c:pt idx="0">
                  <c:v>0.82000000000000062</c:v>
                </c:pt>
                <c:pt idx="1">
                  <c:v>0.91</c:v>
                </c:pt>
                <c:pt idx="2">
                  <c:v>0.8700000000000031</c:v>
                </c:pt>
                <c:pt idx="3">
                  <c:v>0.84000000000000064</c:v>
                </c:pt>
                <c:pt idx="4">
                  <c:v>0.70000000000000062</c:v>
                </c:pt>
                <c:pt idx="5">
                  <c:v>0.78</c:v>
                </c:pt>
              </c:numCache>
            </c:numRef>
          </c:val>
        </c:ser>
        <c:ser>
          <c:idx val="2"/>
          <c:order val="2"/>
          <c:tx>
            <c:strRef>
              <c:f>Лист1!$M$160:$M$161</c:f>
              <c:strCache>
                <c:ptCount val="1"/>
                <c:pt idx="0">
                  <c:v>ОБРАЗЕЦ №3</c:v>
                </c:pt>
              </c:strCache>
            </c:strRef>
          </c:tx>
          <c:spPr>
            <a:ln w="38100">
              <a:solidFill>
                <a:srgbClr val="006600"/>
              </a:solidFill>
            </a:ln>
          </c:spPr>
          <c:marker>
            <c:spPr>
              <a:ln w="38100">
                <a:solidFill>
                  <a:srgbClr val="006600"/>
                </a:solidFill>
              </a:ln>
            </c:spPr>
          </c:marker>
          <c:dLbls>
            <c:dLbl>
              <c:idx val="0"/>
              <c:layout>
                <c:manualLayout>
                  <c:x val="-1.6440610430803581E-3"/>
                  <c:y val="-3.2171581769436998E-2"/>
                </c:manualLayout>
              </c:layout>
              <c:showVal val="1"/>
            </c:dLbl>
            <c:dLbl>
              <c:idx val="1"/>
              <c:layout>
                <c:manualLayout>
                  <c:x val="-1.6440610430803581E-3"/>
                  <c:y val="-3.2171581769436935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2.8596961572832869E-2"/>
                </c:manualLayout>
              </c:layout>
              <c:showVal val="1"/>
            </c:dLbl>
            <c:dLbl>
              <c:idx val="3"/>
              <c:layout>
                <c:manualLayout>
                  <c:x val="1.6440610430803581E-3"/>
                  <c:y val="-1.7873100983020553E-2"/>
                </c:manualLayout>
              </c:layout>
              <c:showVal val="1"/>
            </c:dLbl>
            <c:dLbl>
              <c:idx val="4"/>
              <c:layout>
                <c:manualLayout>
                  <c:x val="-9.5298455086687533E-3"/>
                  <c:y val="1.735687555909286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6600"/>
                    </a:solidFill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Лист1!$J$162:$J$167</c:f>
              <c:strCache>
                <c:ptCount val="6"/>
                <c:pt idx="0">
                  <c:v>ЛИНОЛЕУМ</c:v>
                </c:pt>
                <c:pt idx="1">
                  <c:v>ДЕРЕВО</c:v>
                </c:pt>
                <c:pt idx="2">
                  <c:v>ОРГАЛИТ</c:v>
                </c:pt>
                <c:pt idx="3">
                  <c:v>БЕТОННОГРАНИТ</c:v>
                </c:pt>
                <c:pt idx="4">
                  <c:v>КЕРАМИКА</c:v>
                </c:pt>
                <c:pt idx="5">
                  <c:v>БЕТОН</c:v>
                </c:pt>
              </c:strCache>
            </c:strRef>
          </c:cat>
          <c:val>
            <c:numRef>
              <c:f>Лист1!$M$162:$M$167</c:f>
              <c:numCache>
                <c:formatCode>General</c:formatCode>
                <c:ptCount val="6"/>
                <c:pt idx="0">
                  <c:v>1.05</c:v>
                </c:pt>
                <c:pt idx="1">
                  <c:v>1.129999999999993</c:v>
                </c:pt>
                <c:pt idx="2">
                  <c:v>1.1000000000000001</c:v>
                </c:pt>
                <c:pt idx="3">
                  <c:v>1.08</c:v>
                </c:pt>
                <c:pt idx="4">
                  <c:v>0.9</c:v>
                </c:pt>
                <c:pt idx="5">
                  <c:v>1.03</c:v>
                </c:pt>
              </c:numCache>
            </c:numRef>
          </c:val>
        </c:ser>
        <c:ser>
          <c:idx val="3"/>
          <c:order val="3"/>
          <c:tx>
            <c:strRef>
              <c:f>Лист1!$N$160:$N$161</c:f>
              <c:strCache>
                <c:ptCount val="1"/>
                <c:pt idx="0">
                  <c:v>ОБРАЗЕЦ №4</c:v>
                </c:pt>
              </c:strCache>
            </c:strRef>
          </c:tx>
          <c:spPr>
            <a:ln w="38100">
              <a:solidFill>
                <a:srgbClr val="800080"/>
              </a:solidFill>
            </a:ln>
          </c:spPr>
          <c:marker>
            <c:spPr>
              <a:ln w="38100">
                <a:solidFill>
                  <a:srgbClr val="800080"/>
                </a:solidFill>
              </a:ln>
            </c:spPr>
          </c:marker>
          <c:dLbls>
            <c:dLbl>
              <c:idx val="0"/>
              <c:layout>
                <c:manualLayout>
                  <c:x val="-1.6440610430803581E-3"/>
                  <c:y val="2.1447721179624898E-2"/>
                </c:manualLayout>
              </c:layout>
              <c:showVal val="1"/>
            </c:dLbl>
            <c:dLbl>
              <c:idx val="1"/>
              <c:layout>
                <c:manualLayout>
                  <c:x val="-1.6440610430803581E-3"/>
                  <c:y val="3.2171581769436998E-2"/>
                </c:manualLayout>
              </c:layout>
              <c:showVal val="1"/>
            </c:dLbl>
            <c:dLbl>
              <c:idx val="2"/>
              <c:layout>
                <c:manualLayout>
                  <c:x val="-8.2203052154017717E-3"/>
                  <c:y val="4.2895442359249414E-2"/>
                </c:manualLayout>
              </c:layout>
              <c:showVal val="1"/>
            </c:dLbl>
            <c:dLbl>
              <c:idx val="3"/>
              <c:layout>
                <c:manualLayout>
                  <c:x val="-3.2881220861607418E-3"/>
                  <c:y val="4.2895442359249414E-2"/>
                </c:manualLayout>
              </c:layout>
              <c:showVal val="1"/>
            </c:dLbl>
            <c:dLbl>
              <c:idx val="4"/>
              <c:layout>
                <c:manualLayout>
                  <c:x val="-3.3996202156487756E-3"/>
                  <c:y val="3.21715866838912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800080"/>
                    </a:solidFill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Лист1!$J$162:$J$167</c:f>
              <c:strCache>
                <c:ptCount val="6"/>
                <c:pt idx="0">
                  <c:v>ЛИНОЛЕУМ</c:v>
                </c:pt>
                <c:pt idx="1">
                  <c:v>ДЕРЕВО</c:v>
                </c:pt>
                <c:pt idx="2">
                  <c:v>ОРГАЛИТ</c:v>
                </c:pt>
                <c:pt idx="3">
                  <c:v>БЕТОННОГРАНИТ</c:v>
                </c:pt>
                <c:pt idx="4">
                  <c:v>КЕРАМИКА</c:v>
                </c:pt>
                <c:pt idx="5">
                  <c:v>БЕТОН</c:v>
                </c:pt>
              </c:strCache>
            </c:strRef>
          </c:cat>
          <c:val>
            <c:numRef>
              <c:f>Лист1!$N$162:$N$167</c:f>
              <c:numCache>
                <c:formatCode>General</c:formatCode>
                <c:ptCount val="6"/>
                <c:pt idx="0">
                  <c:v>1.2</c:v>
                </c:pt>
                <c:pt idx="1">
                  <c:v>1.75</c:v>
                </c:pt>
                <c:pt idx="2">
                  <c:v>1.49</c:v>
                </c:pt>
                <c:pt idx="3">
                  <c:v>1.41</c:v>
                </c:pt>
                <c:pt idx="4">
                  <c:v>1.04</c:v>
                </c:pt>
                <c:pt idx="5">
                  <c:v>1.1000000000000001</c:v>
                </c:pt>
              </c:numCache>
            </c:numRef>
          </c:val>
        </c:ser>
        <c:ser>
          <c:idx val="4"/>
          <c:order val="4"/>
          <c:tx>
            <c:strRef>
              <c:f>Лист1!$O$160:$O$161</c:f>
              <c:strCache>
                <c:ptCount val="1"/>
                <c:pt idx="0">
                  <c:v>ОБРАЗЕЦ №5</c:v>
                </c:pt>
              </c:strCache>
            </c:strRef>
          </c:tx>
          <c:spPr>
            <a:ln w="38100">
              <a:solidFill>
                <a:srgbClr val="000099"/>
              </a:solidFill>
            </a:ln>
          </c:spPr>
          <c:marker>
            <c:spPr>
              <a:ln w="38100">
                <a:solidFill>
                  <a:srgbClr val="000099"/>
                </a:solidFill>
              </a:ln>
            </c:spPr>
          </c:marker>
          <c:dLbls>
            <c:dLbl>
              <c:idx val="0"/>
              <c:layout>
                <c:manualLayout>
                  <c:x val="-6.2417278160662101E-3"/>
                  <c:y val="-4.0779117156535413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1447721179624898E-2"/>
                </c:manualLayout>
              </c:layout>
              <c:showVal val="1"/>
            </c:dLbl>
            <c:dLbl>
              <c:idx val="2"/>
              <c:layout>
                <c:manualLayout>
                  <c:x val="-3.2881220861607418E-3"/>
                  <c:y val="-2.5022341376228791E-2"/>
                </c:manualLayout>
              </c:layout>
              <c:showVal val="1"/>
            </c:dLbl>
            <c:dLbl>
              <c:idx val="3"/>
              <c:layout>
                <c:manualLayout>
                  <c:x val="-1.6440610430803581E-3"/>
                  <c:y val="-1.7873100983020553E-2"/>
                </c:manualLayout>
              </c:layout>
              <c:showVal val="1"/>
            </c:dLbl>
            <c:dLbl>
              <c:idx val="4"/>
              <c:layout>
                <c:manualLayout>
                  <c:x val="-9.5298455086687533E-3"/>
                  <c:y val="-3.654634254945022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0099"/>
                    </a:solidFill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Лист1!$J$162:$J$167</c:f>
              <c:strCache>
                <c:ptCount val="6"/>
                <c:pt idx="0">
                  <c:v>ЛИНОЛЕУМ</c:v>
                </c:pt>
                <c:pt idx="1">
                  <c:v>ДЕРЕВО</c:v>
                </c:pt>
                <c:pt idx="2">
                  <c:v>ОРГАЛИТ</c:v>
                </c:pt>
                <c:pt idx="3">
                  <c:v>БЕТОННОГРАНИТ</c:v>
                </c:pt>
                <c:pt idx="4">
                  <c:v>КЕРАМИКА</c:v>
                </c:pt>
                <c:pt idx="5">
                  <c:v>БЕТОН</c:v>
                </c:pt>
              </c:strCache>
            </c:strRef>
          </c:cat>
          <c:val>
            <c:numRef>
              <c:f>Лист1!$O$162:$O$167</c:f>
              <c:numCache>
                <c:formatCode>General</c:formatCode>
                <c:ptCount val="6"/>
                <c:pt idx="0">
                  <c:v>0.8</c:v>
                </c:pt>
                <c:pt idx="1">
                  <c:v>0.94000000000000061</c:v>
                </c:pt>
                <c:pt idx="2">
                  <c:v>0.8700000000000031</c:v>
                </c:pt>
                <c:pt idx="3">
                  <c:v>0.84000000000000064</c:v>
                </c:pt>
                <c:pt idx="4">
                  <c:v>0.56000000000000005</c:v>
                </c:pt>
                <c:pt idx="5">
                  <c:v>0.75000000000000322</c:v>
                </c:pt>
              </c:numCache>
            </c:numRef>
          </c:val>
        </c:ser>
        <c:ser>
          <c:idx val="5"/>
          <c:order val="5"/>
          <c:tx>
            <c:strRef>
              <c:f>Лист1!$P$160:$P$161</c:f>
              <c:strCache>
                <c:ptCount val="1"/>
                <c:pt idx="0">
                  <c:v>ОБРАЗЕЦ №6</c:v>
                </c:pt>
              </c:strCache>
            </c:strRef>
          </c:tx>
          <c:spPr>
            <a:ln w="38100"/>
          </c:spPr>
          <c:marker>
            <c:spPr>
              <a:solidFill>
                <a:schemeClr val="accent6">
                  <a:lumMod val="75000"/>
                </a:schemeClr>
              </a:solidFill>
              <a:ln w="38100"/>
            </c:spPr>
          </c:marker>
          <c:dLbls>
            <c:dLbl>
              <c:idx val="0"/>
              <c:layout>
                <c:manualLayout>
                  <c:x val="-6.7992404312975721E-3"/>
                  <c:y val="-4.4495793221961517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8596961572832869E-2"/>
                </c:manualLayout>
              </c:layout>
              <c:showVal val="1"/>
            </c:dLbl>
            <c:dLbl>
              <c:idx val="2"/>
              <c:layout>
                <c:manualLayout>
                  <c:x val="-7.9972891854137636E-3"/>
                  <c:y val="-3.720442234958319E-2"/>
                </c:manualLayout>
              </c:layout>
              <c:showVal val="1"/>
            </c:dLbl>
            <c:dLbl>
              <c:idx val="3"/>
              <c:layout>
                <c:manualLayout>
                  <c:x val="3.2881220861607418E-3"/>
                  <c:y val="-2.1447721179624898E-2"/>
                </c:manualLayout>
              </c:layout>
              <c:showVal val="1"/>
            </c:dLbl>
            <c:dLbl>
              <c:idx val="4"/>
              <c:layout>
                <c:manualLayout>
                  <c:x val="-9.5298455086687533E-3"/>
                  <c:y val="-4.661201388083441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chemeClr val="accent6">
                        <a:lumMod val="50000"/>
                      </a:schemeClr>
                    </a:solidFill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Лист1!$J$162:$J$167</c:f>
              <c:strCache>
                <c:ptCount val="6"/>
                <c:pt idx="0">
                  <c:v>ЛИНОЛЕУМ</c:v>
                </c:pt>
                <c:pt idx="1">
                  <c:v>ДЕРЕВО</c:v>
                </c:pt>
                <c:pt idx="2">
                  <c:v>ОРГАЛИТ</c:v>
                </c:pt>
                <c:pt idx="3">
                  <c:v>БЕТОННОГРАНИТ</c:v>
                </c:pt>
                <c:pt idx="4">
                  <c:v>КЕРАМИКА</c:v>
                </c:pt>
                <c:pt idx="5">
                  <c:v>БЕТОН</c:v>
                </c:pt>
              </c:strCache>
            </c:strRef>
          </c:cat>
          <c:val>
            <c:numRef>
              <c:f>Лист1!$P$162:$P$167</c:f>
              <c:numCache>
                <c:formatCode>General</c:formatCode>
                <c:ptCount val="6"/>
                <c:pt idx="0">
                  <c:v>1.24</c:v>
                </c:pt>
                <c:pt idx="1">
                  <c:v>1.36</c:v>
                </c:pt>
                <c:pt idx="2">
                  <c:v>1.3</c:v>
                </c:pt>
                <c:pt idx="3">
                  <c:v>1.27</c:v>
                </c:pt>
                <c:pt idx="4">
                  <c:v>1.05</c:v>
                </c:pt>
                <c:pt idx="5">
                  <c:v>1.1700000000000021</c:v>
                </c:pt>
              </c:numCache>
            </c:numRef>
          </c:val>
        </c:ser>
        <c:dLbls>
          <c:showVal val="1"/>
        </c:dLbls>
        <c:marker val="1"/>
        <c:axId val="82135680"/>
        <c:axId val="82170240"/>
      </c:lineChart>
      <c:catAx>
        <c:axId val="821356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 b="1">
                <a:solidFill>
                  <a:srgbClr val="C00000"/>
                </a:solidFill>
                <a:latin typeface="Georgia" pitchFamily="18" charset="0"/>
              </a:defRPr>
            </a:pPr>
            <a:endParaRPr lang="ru-RU"/>
          </a:p>
        </c:txPr>
        <c:crossAx val="82170240"/>
        <c:crosses val="autoZero"/>
        <c:auto val="1"/>
        <c:lblAlgn val="ctr"/>
        <c:lblOffset val="100"/>
      </c:catAx>
      <c:valAx>
        <c:axId val="82170240"/>
        <c:scaling>
          <c:orientation val="minMax"/>
        </c:scaling>
        <c:axPos val="l"/>
        <c:majorGridlines>
          <c:spPr>
            <a:ln w="317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General" sourceLinked="1"/>
        <c:majorTickMark val="none"/>
        <c:tickLblPos val="nextTo"/>
        <c:txPr>
          <a:bodyPr/>
          <a:lstStyle/>
          <a:p>
            <a:pPr>
              <a:defRPr sz="1600" b="1">
                <a:solidFill>
                  <a:srgbClr val="003300"/>
                </a:solidFill>
                <a:latin typeface="Georgia" pitchFamily="18" charset="0"/>
              </a:defRPr>
            </a:pPr>
            <a:endParaRPr lang="ru-RU"/>
          </a:p>
        </c:txPr>
        <c:crossAx val="82135680"/>
        <c:crosses val="autoZero"/>
        <c:crossBetween val="between"/>
      </c:valAx>
      <c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w="190500" h="38100"/>
        </a:sp3d>
      </c:spPr>
    </c:plotArea>
    <c:legend>
      <c:legendPos val="r"/>
      <c:layout>
        <c:manualLayout>
          <c:xMode val="edge"/>
          <c:yMode val="edge"/>
          <c:x val="0.79893433636213662"/>
          <c:y val="2.3435998114176983E-2"/>
          <c:w val="0.20106566363786391"/>
          <c:h val="0.29823309619809579"/>
        </c:manualLayout>
      </c:layout>
      <c:txPr>
        <a:bodyPr/>
        <a:lstStyle/>
        <a:p>
          <a:pPr>
            <a:defRPr sz="700" b="1">
              <a:solidFill>
                <a:srgbClr val="000099"/>
              </a:solidFill>
              <a:latin typeface="Georgia" pitchFamily="18" charset="0"/>
            </a:defRPr>
          </a:pPr>
          <a:endParaRPr lang="ru-RU"/>
        </a:p>
      </c:txPr>
    </c:legend>
    <c:plotVisOnly val="1"/>
    <c:dispBlanksAs val="zero"/>
  </c:chart>
  <c:spPr>
    <a:solidFill>
      <a:schemeClr val="accent3">
        <a:lumMod val="20000"/>
        <a:lumOff val="80000"/>
      </a:schemeClr>
    </a:solidFill>
    <a:ln>
      <a:solidFill>
        <a:srgbClr val="FF0000"/>
      </a:solidFill>
    </a:ln>
    <a:scene3d>
      <a:camera prst="orthographicFront"/>
      <a:lightRig rig="threePt" dir="t"/>
    </a:scene3d>
    <a:sp3d>
      <a:bevelT w="190500" h="38100"/>
    </a:sp3d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/>
            </a:pPr>
            <a:r>
              <a:rPr lang="ru-RU" sz="1100" b="1" cap="none" spc="0" dirty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КОЭФФИЦИЕНТ</a:t>
            </a:r>
            <a:r>
              <a:rPr lang="ru-RU" sz="1100" b="1" cap="none" spc="0" baseline="0" dirty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ТРЕНИЯ СКОЛЬЖЕНИЯ ОБУВИ С ТПУ </a:t>
            </a:r>
            <a:r>
              <a:rPr lang="ru-RU" sz="1100" b="1" cap="none" spc="0" baseline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- ПОДОШВОЙ</a:t>
            </a:r>
            <a:endParaRPr lang="ru-RU" sz="1100" b="1" cap="none" spc="0" dirty="0">
              <a:ln w="1905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c:rich>
      </c:tx>
      <c:layout>
        <c:manualLayout>
          <c:xMode val="edge"/>
          <c:yMode val="edge"/>
          <c:x val="0.11072922134733162"/>
          <c:y val="4.1666666666666664E-2"/>
        </c:manualLayout>
      </c:layout>
    </c:title>
    <c:view3D>
      <c:rAngAx val="1"/>
    </c:view3D>
    <c:floor>
      <c:spPr>
        <a:solidFill>
          <a:schemeClr val="accent6">
            <a:lumMod val="20000"/>
            <a:lumOff val="80000"/>
          </a:schemeClr>
        </a:solidFill>
      </c:spPr>
    </c:floor>
    <c:plotArea>
      <c:layout>
        <c:manualLayout>
          <c:layoutTarget val="inner"/>
          <c:xMode val="edge"/>
          <c:yMode val="edge"/>
          <c:x val="0.25258338815942982"/>
          <c:y val="0.13318633244759576"/>
          <c:w val="0.71686111111111162"/>
          <c:h val="0.86604863810151389"/>
        </c:manualLayout>
      </c:layout>
      <c:bar3DChart>
        <c:barDir val="bar"/>
        <c:grouping val="stacked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solidFill>
                <a:srgbClr val="FFC000"/>
              </a:solidFill>
            </a:ln>
          </c:spPr>
          <c:dLbls>
            <c:dLbl>
              <c:idx val="0"/>
              <c:layout>
                <c:manualLayout>
                  <c:x val="0.37036777811995697"/>
                  <c:y val="-2.7931182649107822E-2"/>
                </c:manualLayout>
              </c:layout>
              <c:showVal val="1"/>
            </c:dLbl>
            <c:dLbl>
              <c:idx val="1"/>
              <c:layout>
                <c:manualLayout>
                  <c:x val="0.32407180585496309"/>
                  <c:y val="-2.3890889880796597E-2"/>
                </c:manualLayout>
              </c:layout>
              <c:showVal val="1"/>
            </c:dLbl>
            <c:dLbl>
              <c:idx val="2"/>
              <c:layout>
                <c:manualLayout>
                  <c:x val="0.30925709473016227"/>
                  <c:y val="-4.0052365261698426E-2"/>
                </c:manualLayout>
              </c:layout>
              <c:showVal val="1"/>
            </c:dLbl>
            <c:dLbl>
              <c:idx val="3"/>
              <c:layout>
                <c:manualLayout>
                  <c:x val="0.27592399469936751"/>
                  <c:y val="-3.5836486975023646E-2"/>
                </c:manualLayout>
              </c:layout>
              <c:showVal val="1"/>
            </c:dLbl>
            <c:dLbl>
              <c:idx val="4"/>
              <c:layout>
                <c:manualLayout>
                  <c:x val="0.25185008912156931"/>
                  <c:y val="-3.1795889899055074E-2"/>
                </c:manualLayout>
              </c:layout>
              <c:showVal val="1"/>
            </c:dLbl>
            <c:dLbl>
              <c:idx val="5"/>
              <c:layout>
                <c:manualLayout>
                  <c:x val="0.22777618354377221"/>
                  <c:y val="-4.0403757613085983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000099"/>
                    </a:solidFill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Лист1!$C$255:$C$260</c:f>
              <c:strCache>
                <c:ptCount val="6"/>
                <c:pt idx="0">
                  <c:v>ДЕРЕВО</c:v>
                </c:pt>
                <c:pt idx="1">
                  <c:v>ОРГАЛИТ</c:v>
                </c:pt>
                <c:pt idx="2">
                  <c:v>БЕТОННОГРАНИТ</c:v>
                </c:pt>
                <c:pt idx="3">
                  <c:v>ЛИНОЛЕУМ</c:v>
                </c:pt>
                <c:pt idx="4">
                  <c:v>БЕТОННОГРАНИТ</c:v>
                </c:pt>
                <c:pt idx="5">
                  <c:v>КЕРАМИКА</c:v>
                </c:pt>
              </c:strCache>
            </c:strRef>
          </c:cat>
          <c:val>
            <c:numRef>
              <c:f>Лист1!$D$255:$D$260</c:f>
              <c:numCache>
                <c:formatCode>General</c:formatCode>
                <c:ptCount val="6"/>
                <c:pt idx="0">
                  <c:v>0.67000000000000282</c:v>
                </c:pt>
                <c:pt idx="1">
                  <c:v>0.56999999999999995</c:v>
                </c:pt>
                <c:pt idx="2">
                  <c:v>0.54</c:v>
                </c:pt>
                <c:pt idx="3">
                  <c:v>0.46</c:v>
                </c:pt>
                <c:pt idx="4">
                  <c:v>0.42000000000000032</c:v>
                </c:pt>
                <c:pt idx="5">
                  <c:v>0.4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82200064"/>
        <c:axId val="82201600"/>
        <c:axId val="0"/>
      </c:bar3DChart>
      <c:catAx>
        <c:axId val="82200064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900" b="1">
                <a:solidFill>
                  <a:srgbClr val="000099"/>
                </a:solidFill>
                <a:latin typeface="Georgia" pitchFamily="18" charset="0"/>
              </a:defRPr>
            </a:pPr>
            <a:endParaRPr lang="ru-RU"/>
          </a:p>
        </c:txPr>
        <c:crossAx val="82201600"/>
        <c:crosses val="autoZero"/>
        <c:auto val="1"/>
        <c:lblAlgn val="ctr"/>
        <c:lblOffset val="100"/>
      </c:catAx>
      <c:valAx>
        <c:axId val="822016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822000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5406897122913161"/>
          <c:y val="0.19514854473992041"/>
          <c:w val="7.7041601341956423E-2"/>
          <c:h val="6.6651897601690477E-2"/>
        </c:manualLayout>
      </c:layout>
      <c:txPr>
        <a:bodyPr/>
        <a:lstStyle/>
        <a:p>
          <a:pPr>
            <a:defRPr b="1">
              <a:solidFill>
                <a:srgbClr val="000066"/>
              </a:solidFill>
              <a:latin typeface="Georgia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100"/>
            </a:pPr>
            <a:r>
              <a:rPr lang="ru-RU" sz="1100" dirty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Georgia" pitchFamily="18" charset="0"/>
              </a:rPr>
              <a:t>КОЭФФИЦИЕНТ ТРЕНИЯ СКОЛЬЖЕНИЯ ОБУВИ С </a:t>
            </a:r>
            <a:r>
              <a:rPr lang="ru-RU" sz="1100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Georgia" pitchFamily="18" charset="0"/>
              </a:rPr>
              <a:t>ПВХ-ПОДОШВОЙ </a:t>
            </a:r>
            <a:endParaRPr lang="ru-RU" sz="1100" dirty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Georgia" pitchFamily="18" charset="0"/>
            </a:endParaRPr>
          </a:p>
        </c:rich>
      </c:tx>
      <c:layout>
        <c:manualLayout>
          <c:xMode val="edge"/>
          <c:yMode val="edge"/>
          <c:x val="0.1519764739891544"/>
          <c:y val="4.3456810400766981E-2"/>
        </c:manualLayout>
      </c:layout>
    </c:title>
    <c:view3D>
      <c:rAngAx val="1"/>
    </c:view3D>
    <c:floor>
      <c:spPr>
        <a:solidFill>
          <a:schemeClr val="accent6">
            <a:lumMod val="20000"/>
            <a:lumOff val="80000"/>
          </a:schemeClr>
        </a:solidFill>
      </c:spPr>
    </c:floor>
    <c:plotArea>
      <c:layout>
        <c:manualLayout>
          <c:layoutTarget val="inner"/>
          <c:xMode val="edge"/>
          <c:yMode val="edge"/>
          <c:x val="0.23031129783341744"/>
          <c:y val="0.13617566381288868"/>
          <c:w val="0.71686111111111162"/>
          <c:h val="0.86382433618711441"/>
        </c:manualLayout>
      </c:layout>
      <c:bar3DChart>
        <c:barDir val="bar"/>
        <c:grouping val="stacked"/>
        <c:ser>
          <c:idx val="0"/>
          <c:order val="0"/>
          <c:spPr>
            <a:solidFill>
              <a:schemeClr val="accent2"/>
            </a:solidFill>
            <a:ln>
              <a:solidFill>
                <a:schemeClr val="accent6">
                  <a:lumMod val="50000"/>
                </a:schemeClr>
              </a:solidFill>
            </a:ln>
          </c:spPr>
          <c:dLbls>
            <c:dLbl>
              <c:idx val="0"/>
              <c:layout>
                <c:manualLayout>
                  <c:x val="0.37528317690636281"/>
                  <c:y val="-5.5000083989540732E-2"/>
                </c:manualLayout>
              </c:layout>
              <c:showVal val="1"/>
            </c:dLbl>
            <c:dLbl>
              <c:idx val="1"/>
              <c:layout>
                <c:manualLayout>
                  <c:x val="0.35810630139678812"/>
                  <c:y val="-5.3641942012376764E-2"/>
                </c:manualLayout>
              </c:layout>
              <c:showVal val="1"/>
            </c:dLbl>
            <c:dLbl>
              <c:idx val="2"/>
              <c:layout>
                <c:manualLayout>
                  <c:x val="0.35680247350207123"/>
                  <c:y val="-5.2963182096167412E-2"/>
                </c:manualLayout>
              </c:layout>
              <c:showVal val="1"/>
            </c:dLbl>
            <c:dLbl>
              <c:idx val="3"/>
              <c:layout>
                <c:manualLayout>
                  <c:x val="0.3329930449180708"/>
                  <c:y val="-5.0370393873616491E-2"/>
                </c:manualLayout>
              </c:layout>
              <c:showVal val="1"/>
            </c:dLbl>
            <c:dLbl>
              <c:idx val="4"/>
              <c:layout>
                <c:manualLayout>
                  <c:x val="0.31843182414207133"/>
                  <c:y val="-4.7662819945711962E-2"/>
                </c:manualLayout>
              </c:layout>
              <c:showVal val="1"/>
            </c:dLbl>
            <c:dLbl>
              <c:idx val="5"/>
              <c:layout>
                <c:manualLayout>
                  <c:x val="0.24850936749519903"/>
                  <c:y val="-4.021202534598772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rgbClr val="003300"/>
                    </a:solidFill>
                    <a:latin typeface="Georgia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Лист1!$C$263:$C$268</c:f>
              <c:strCache>
                <c:ptCount val="6"/>
                <c:pt idx="0">
                  <c:v>ДЕРЕВО</c:v>
                </c:pt>
                <c:pt idx="1">
                  <c:v>ОРГАЛИТ</c:v>
                </c:pt>
                <c:pt idx="2">
                  <c:v>БЕТОННОГРАНИТ</c:v>
                </c:pt>
                <c:pt idx="3">
                  <c:v>ЛИНОЛЕУМ</c:v>
                </c:pt>
                <c:pt idx="4">
                  <c:v>БЕТОННОГРАНИТ</c:v>
                </c:pt>
                <c:pt idx="5">
                  <c:v>КЕРАМИКА</c:v>
                </c:pt>
              </c:strCache>
            </c:strRef>
          </c:cat>
          <c:val>
            <c:numRef>
              <c:f>Лист1!$D$263:$D$268</c:f>
              <c:numCache>
                <c:formatCode>General</c:formatCode>
                <c:ptCount val="6"/>
                <c:pt idx="0">
                  <c:v>0.4</c:v>
                </c:pt>
                <c:pt idx="1">
                  <c:v>0.37000000000000038</c:v>
                </c:pt>
                <c:pt idx="2">
                  <c:v>0.36000000000000032</c:v>
                </c:pt>
                <c:pt idx="3">
                  <c:v>0.34</c:v>
                </c:pt>
                <c:pt idx="4">
                  <c:v>0.32000000000000117</c:v>
                </c:pt>
                <c:pt idx="5">
                  <c:v>0.24000000000000021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82226560"/>
        <c:axId val="82240640"/>
        <c:axId val="0"/>
      </c:bar3DChart>
      <c:catAx>
        <c:axId val="8222656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900" b="1">
                <a:solidFill>
                  <a:srgbClr val="003300"/>
                </a:solidFill>
                <a:latin typeface="Georgia" pitchFamily="18" charset="0"/>
              </a:defRPr>
            </a:pPr>
            <a:endParaRPr lang="ru-RU"/>
          </a:p>
        </c:txPr>
        <c:crossAx val="82240640"/>
        <c:crosses val="autoZero"/>
        <c:auto val="1"/>
        <c:lblAlgn val="ctr"/>
        <c:lblOffset val="100"/>
      </c:catAx>
      <c:valAx>
        <c:axId val="82240640"/>
        <c:scaling>
          <c:orientation val="minMax"/>
        </c:scaling>
        <c:delete val="1"/>
        <c:axPos val="b"/>
        <c:numFmt formatCode="General" sourceLinked="1"/>
        <c:tickLblPos val="none"/>
        <c:crossAx val="822265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87887158034924362"/>
          <c:y val="0.19749145017584982"/>
          <c:w val="7.9526814288470915E-2"/>
          <c:h val="6.8133559545162425E-2"/>
        </c:manualLayout>
      </c:layout>
      <c:txPr>
        <a:bodyPr/>
        <a:lstStyle/>
        <a:p>
          <a:pPr>
            <a:defRPr b="1">
              <a:latin typeface="Georgia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floor>
      <c:spPr>
        <a:solidFill>
          <a:srgbClr val="92D050"/>
        </a:solidFill>
      </c:spPr>
    </c:floor>
    <c:plotArea>
      <c:layout>
        <c:manualLayout>
          <c:layoutTarget val="inner"/>
          <c:xMode val="edge"/>
          <c:yMode val="edge"/>
          <c:x val="4.0716070228639975E-2"/>
          <c:y val="0.17177092446777489"/>
          <c:w val="0.93316750366834067"/>
          <c:h val="0.7376661141041580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Лист1!$J$166</c:f>
              <c:strCache>
                <c:ptCount val="1"/>
                <c:pt idx="0">
                  <c:v>№1 ПВХ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c:spPr>
          <c:cat>
            <c:strRef>
              <c:f>Лист1!$K$165:$P$165</c:f>
              <c:strCache>
                <c:ptCount val="6"/>
                <c:pt idx="0">
                  <c:v>ЛИНОЛЕУМ</c:v>
                </c:pt>
                <c:pt idx="1">
                  <c:v>ДЕРЕВО</c:v>
                </c:pt>
                <c:pt idx="2">
                  <c:v>ОРГАЛИТ</c:v>
                </c:pt>
                <c:pt idx="3">
                  <c:v>БЕТОННОГРАНИТ</c:v>
                </c:pt>
                <c:pt idx="4">
                  <c:v>КЕРАМИКА</c:v>
                </c:pt>
                <c:pt idx="5">
                  <c:v>БЕТОН</c:v>
                </c:pt>
              </c:strCache>
            </c:strRef>
          </c:cat>
          <c:val>
            <c:numRef>
              <c:f>Лист1!$K$166:$P$166</c:f>
              <c:numCache>
                <c:formatCode>General</c:formatCode>
                <c:ptCount val="6"/>
                <c:pt idx="0">
                  <c:v>0.34</c:v>
                </c:pt>
                <c:pt idx="1">
                  <c:v>0.4</c:v>
                </c:pt>
                <c:pt idx="2">
                  <c:v>0.37000000000000038</c:v>
                </c:pt>
                <c:pt idx="3">
                  <c:v>0.36000000000000032</c:v>
                </c:pt>
                <c:pt idx="4">
                  <c:v>0.24000000000000021</c:v>
                </c:pt>
                <c:pt idx="5">
                  <c:v>0.32000000000000212</c:v>
                </c:pt>
              </c:numCache>
            </c:numRef>
          </c:val>
        </c:ser>
        <c:ser>
          <c:idx val="1"/>
          <c:order val="1"/>
          <c:tx>
            <c:strRef>
              <c:f>Лист1!$J$167</c:f>
              <c:strCache>
                <c:ptCount val="1"/>
                <c:pt idx="0">
                  <c:v>№2 ПУ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cat>
            <c:strRef>
              <c:f>Лист1!$K$165:$P$165</c:f>
              <c:strCache>
                <c:ptCount val="6"/>
                <c:pt idx="0">
                  <c:v>ЛИНОЛЕУМ</c:v>
                </c:pt>
                <c:pt idx="1">
                  <c:v>ДЕРЕВО</c:v>
                </c:pt>
                <c:pt idx="2">
                  <c:v>ОРГАЛИТ</c:v>
                </c:pt>
                <c:pt idx="3">
                  <c:v>БЕТОННОГРАНИТ</c:v>
                </c:pt>
                <c:pt idx="4">
                  <c:v>КЕРАМИКА</c:v>
                </c:pt>
                <c:pt idx="5">
                  <c:v>БЕТОН</c:v>
                </c:pt>
              </c:strCache>
            </c:strRef>
          </c:cat>
          <c:val>
            <c:numRef>
              <c:f>Лист1!$K$167:$P$167</c:f>
              <c:numCache>
                <c:formatCode>General</c:formatCode>
                <c:ptCount val="6"/>
                <c:pt idx="0">
                  <c:v>0.4</c:v>
                </c:pt>
                <c:pt idx="1">
                  <c:v>0.44</c:v>
                </c:pt>
                <c:pt idx="2">
                  <c:v>0.42000000000000032</c:v>
                </c:pt>
                <c:pt idx="3">
                  <c:v>0.41000000000000031</c:v>
                </c:pt>
                <c:pt idx="4">
                  <c:v>0.34</c:v>
                </c:pt>
                <c:pt idx="5">
                  <c:v>0.38000000000000211</c:v>
                </c:pt>
              </c:numCache>
            </c:numRef>
          </c:val>
        </c:ser>
        <c:ser>
          <c:idx val="2"/>
          <c:order val="2"/>
          <c:tx>
            <c:strRef>
              <c:f>Лист1!$J$168</c:f>
              <c:strCache>
                <c:ptCount val="1"/>
                <c:pt idx="0">
                  <c:v>№3 Р</c:v>
                </c:pt>
              </c:strCache>
            </c:strRef>
          </c:tx>
          <c:spPr>
            <a:solidFill>
              <a:srgbClr val="000099"/>
            </a:solidFill>
            <a:ln>
              <a:solidFill>
                <a:schemeClr val="accent4">
                  <a:lumMod val="75000"/>
                </a:schemeClr>
              </a:solidFill>
            </a:ln>
          </c:spPr>
          <c:cat>
            <c:strRef>
              <c:f>Лист1!$K$165:$P$165</c:f>
              <c:strCache>
                <c:ptCount val="6"/>
                <c:pt idx="0">
                  <c:v>ЛИНОЛЕУМ</c:v>
                </c:pt>
                <c:pt idx="1">
                  <c:v>ДЕРЕВО</c:v>
                </c:pt>
                <c:pt idx="2">
                  <c:v>ОРГАЛИТ</c:v>
                </c:pt>
                <c:pt idx="3">
                  <c:v>БЕТОННОГРАНИТ</c:v>
                </c:pt>
                <c:pt idx="4">
                  <c:v>КЕРАМИКА</c:v>
                </c:pt>
                <c:pt idx="5">
                  <c:v>БЕТОН</c:v>
                </c:pt>
              </c:strCache>
            </c:strRef>
          </c:cat>
          <c:val>
            <c:numRef>
              <c:f>Лист1!$K$168:$P$168</c:f>
              <c:numCache>
                <c:formatCode>General</c:formatCode>
                <c:ptCount val="6"/>
                <c:pt idx="0">
                  <c:v>0.42000000000000032</c:v>
                </c:pt>
                <c:pt idx="1">
                  <c:v>0.45</c:v>
                </c:pt>
                <c:pt idx="2">
                  <c:v>0.44</c:v>
                </c:pt>
                <c:pt idx="3">
                  <c:v>0.43000000000000038</c:v>
                </c:pt>
                <c:pt idx="4">
                  <c:v>0.36000000000000032</c:v>
                </c:pt>
                <c:pt idx="5">
                  <c:v>0.41000000000000031</c:v>
                </c:pt>
              </c:numCache>
            </c:numRef>
          </c:val>
        </c:ser>
        <c:ser>
          <c:idx val="3"/>
          <c:order val="3"/>
          <c:tx>
            <c:strRef>
              <c:f>Лист1!$J$169</c:f>
              <c:strCache>
                <c:ptCount val="1"/>
                <c:pt idx="0">
                  <c:v>№4 ТПУ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c:spPr>
          <c:cat>
            <c:strRef>
              <c:f>Лист1!$K$165:$P$165</c:f>
              <c:strCache>
                <c:ptCount val="6"/>
                <c:pt idx="0">
                  <c:v>ЛИНОЛЕУМ</c:v>
                </c:pt>
                <c:pt idx="1">
                  <c:v>ДЕРЕВО</c:v>
                </c:pt>
                <c:pt idx="2">
                  <c:v>ОРГАЛИТ</c:v>
                </c:pt>
                <c:pt idx="3">
                  <c:v>БЕТОННОГРАНИТ</c:v>
                </c:pt>
                <c:pt idx="4">
                  <c:v>КЕРАМИКА</c:v>
                </c:pt>
                <c:pt idx="5">
                  <c:v>БЕТОН</c:v>
                </c:pt>
              </c:strCache>
            </c:strRef>
          </c:cat>
          <c:val>
            <c:numRef>
              <c:f>Лист1!$K$169:$P$169</c:f>
              <c:numCache>
                <c:formatCode>General</c:formatCode>
                <c:ptCount val="6"/>
                <c:pt idx="0">
                  <c:v>0.46</c:v>
                </c:pt>
                <c:pt idx="1">
                  <c:v>0.67000000000000492</c:v>
                </c:pt>
                <c:pt idx="2">
                  <c:v>0.56999999999999995</c:v>
                </c:pt>
                <c:pt idx="3">
                  <c:v>0.54</c:v>
                </c:pt>
                <c:pt idx="4">
                  <c:v>0.4</c:v>
                </c:pt>
                <c:pt idx="5">
                  <c:v>0.42000000000000032</c:v>
                </c:pt>
              </c:numCache>
            </c:numRef>
          </c:val>
        </c:ser>
        <c:ser>
          <c:idx val="4"/>
          <c:order val="4"/>
          <c:tx>
            <c:strRef>
              <c:f>Лист1!$J$170</c:f>
              <c:strCache>
                <c:ptCount val="1"/>
                <c:pt idx="0">
                  <c:v>№5 ПВХ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  <c:cat>
            <c:strRef>
              <c:f>Лист1!$K$165:$P$165</c:f>
              <c:strCache>
                <c:ptCount val="6"/>
                <c:pt idx="0">
                  <c:v>ЛИНОЛЕУМ</c:v>
                </c:pt>
                <c:pt idx="1">
                  <c:v>ДЕРЕВО</c:v>
                </c:pt>
                <c:pt idx="2">
                  <c:v>ОРГАЛИТ</c:v>
                </c:pt>
                <c:pt idx="3">
                  <c:v>БЕТОННОГРАНИТ</c:v>
                </c:pt>
                <c:pt idx="4">
                  <c:v>КЕРАМИКА</c:v>
                </c:pt>
                <c:pt idx="5">
                  <c:v>БЕТОН</c:v>
                </c:pt>
              </c:strCache>
            </c:strRef>
          </c:cat>
          <c:val>
            <c:numRef>
              <c:f>Лист1!$K$170:$P$170</c:f>
              <c:numCache>
                <c:formatCode>General</c:formatCode>
                <c:ptCount val="6"/>
                <c:pt idx="0">
                  <c:v>0.34</c:v>
                </c:pt>
                <c:pt idx="1">
                  <c:v>0.4</c:v>
                </c:pt>
                <c:pt idx="2">
                  <c:v>0.37000000000000038</c:v>
                </c:pt>
                <c:pt idx="3">
                  <c:v>0.36000000000000032</c:v>
                </c:pt>
                <c:pt idx="4">
                  <c:v>0.24000000000000021</c:v>
                </c:pt>
                <c:pt idx="5">
                  <c:v>0.32000000000000212</c:v>
                </c:pt>
              </c:numCache>
            </c:numRef>
          </c:val>
        </c:ser>
        <c:ser>
          <c:idx val="5"/>
          <c:order val="5"/>
          <c:tx>
            <c:strRef>
              <c:f>Лист1!$J$171</c:f>
              <c:strCache>
                <c:ptCount val="1"/>
                <c:pt idx="0">
                  <c:v>№6 ПУ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accent6">
                  <a:lumMod val="75000"/>
                </a:schemeClr>
              </a:solidFill>
            </a:ln>
          </c:spPr>
          <c:cat>
            <c:strRef>
              <c:f>Лист1!$K$165:$P$165</c:f>
              <c:strCache>
                <c:ptCount val="6"/>
                <c:pt idx="0">
                  <c:v>ЛИНОЛЕУМ</c:v>
                </c:pt>
                <c:pt idx="1">
                  <c:v>ДЕРЕВО</c:v>
                </c:pt>
                <c:pt idx="2">
                  <c:v>ОРГАЛИТ</c:v>
                </c:pt>
                <c:pt idx="3">
                  <c:v>БЕТОННОГРАНИТ</c:v>
                </c:pt>
                <c:pt idx="4">
                  <c:v>КЕРАМИКА</c:v>
                </c:pt>
                <c:pt idx="5">
                  <c:v>БЕТОН</c:v>
                </c:pt>
              </c:strCache>
            </c:strRef>
          </c:cat>
          <c:val>
            <c:numRef>
              <c:f>Лист1!$K$171:$P$171</c:f>
              <c:numCache>
                <c:formatCode>General</c:formatCode>
                <c:ptCount val="6"/>
                <c:pt idx="0">
                  <c:v>0.4</c:v>
                </c:pt>
                <c:pt idx="1">
                  <c:v>0.44</c:v>
                </c:pt>
                <c:pt idx="2">
                  <c:v>0.42000000000000032</c:v>
                </c:pt>
                <c:pt idx="3">
                  <c:v>0.41000000000000031</c:v>
                </c:pt>
                <c:pt idx="4">
                  <c:v>0.34</c:v>
                </c:pt>
                <c:pt idx="5">
                  <c:v>0.38000000000000211</c:v>
                </c:pt>
              </c:numCache>
            </c:numRef>
          </c:val>
        </c:ser>
        <c:gapWidth val="300"/>
        <c:shape val="cylinder"/>
        <c:axId val="82323328"/>
        <c:axId val="82333696"/>
        <c:axId val="0"/>
      </c:bar3DChart>
      <c:catAx>
        <c:axId val="823233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 b="1" cap="none" spc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Georgia" pitchFamily="18" charset="0"/>
                  </a:defRPr>
                </a:pPr>
                <a:r>
                  <a:rPr lang="ru-RU" sz="1400" b="1" cap="none" spc="0" dirty="0">
                    <a:ln w="1905"/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Georgia" pitchFamily="18" charset="0"/>
                  </a:rPr>
                  <a:t>ЗАВИСИМОСТЬ</a:t>
                </a:r>
                <a:r>
                  <a:rPr lang="ru-RU" sz="1400" b="1" cap="none" spc="0" baseline="0" dirty="0">
                    <a:ln w="1905"/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Georgia" pitchFamily="18" charset="0"/>
                  </a:rPr>
                  <a:t> </a:t>
                </a:r>
                <a:r>
                  <a:rPr lang="ru-RU" sz="1400" b="1" cap="none" spc="0" baseline="0" dirty="0" smtClean="0">
                    <a:ln w="1905"/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Georgia" pitchFamily="18" charset="0"/>
                  </a:rPr>
                  <a:t>  КОЭФФИЦИЕНТА   ТРЕНИЯ   ОТ   МАТЕРИАЛА </a:t>
                </a:r>
                <a:r>
                  <a:rPr lang="ru-RU" sz="1400" b="1" cap="none" spc="0" baseline="0" dirty="0">
                    <a:ln w="1905"/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Georgia" pitchFamily="18" charset="0"/>
                  </a:rPr>
                  <a:t>ПОЛОВОГО </a:t>
                </a:r>
                <a:r>
                  <a:rPr lang="ru-RU" sz="1400" b="1" cap="none" spc="0" baseline="0" dirty="0" smtClean="0">
                    <a:ln w="1905"/>
                    <a:gradFill flip="none" rotWithShape="1">
                      <a:gsLst>
                        <a:gs pos="0">
                          <a:srgbClr val="C00000">
                            <a:shade val="30000"/>
                            <a:satMod val="115000"/>
                          </a:srgbClr>
                        </a:gs>
                        <a:gs pos="50000">
                          <a:srgbClr val="C00000">
                            <a:shade val="67500"/>
                            <a:satMod val="115000"/>
                          </a:srgbClr>
                        </a:gs>
                        <a:gs pos="100000">
                          <a:srgbClr val="C00000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Georgia" pitchFamily="18" charset="0"/>
                  </a:rPr>
                  <a:t>  ПОКРЫТИЯ</a:t>
                </a:r>
                <a:endParaRPr lang="ru-RU" sz="1400" b="1" cap="none" spc="0" dirty="0">
                  <a:ln w="1905"/>
                  <a:gradFill flip="none" rotWithShape="1">
                    <a:gsLst>
                      <a:gs pos="0">
                        <a:srgbClr val="C00000">
                          <a:shade val="30000"/>
                          <a:satMod val="115000"/>
                        </a:srgbClr>
                      </a:gs>
                      <a:gs pos="50000">
                        <a:srgbClr val="C00000">
                          <a:shade val="67500"/>
                          <a:satMod val="115000"/>
                        </a:srgbClr>
                      </a:gs>
                      <a:gs pos="100000">
                        <a:srgbClr val="C000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endParaRPr>
              </a:p>
            </c:rich>
          </c:tx>
          <c:layout>
            <c:manualLayout>
              <c:xMode val="edge"/>
              <c:yMode val="edge"/>
              <c:x val="0.15968522663482995"/>
              <c:y val="5.1291504521403172E-2"/>
            </c:manualLayout>
          </c:layout>
        </c:title>
        <c:majorTickMark val="none"/>
        <c:tickLblPos val="nextTo"/>
        <c:txPr>
          <a:bodyPr/>
          <a:lstStyle/>
          <a:p>
            <a:pPr>
              <a:defRPr sz="800" b="1" cap="none" spc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defRPr>
            </a:pPr>
            <a:endParaRPr lang="ru-RU"/>
          </a:p>
        </c:txPr>
        <c:crossAx val="82333696"/>
        <c:crosses val="autoZero"/>
        <c:auto val="1"/>
        <c:lblAlgn val="ctr"/>
        <c:lblOffset val="100"/>
      </c:catAx>
      <c:valAx>
        <c:axId val="82333696"/>
        <c:scaling>
          <c:orientation val="minMax"/>
        </c:scaling>
        <c:axPos val="l"/>
        <c:majorGridlines>
          <c:spPr>
            <a:ln w="317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minorGridlines>
          <c:spPr>
            <a:ln>
              <a:solidFill>
                <a:schemeClr val="accent6">
                  <a:lumMod val="60000"/>
                  <a:lumOff val="40000"/>
                </a:schemeClr>
              </a:solidFill>
            </a:ln>
          </c:spPr>
        </c:minorGridlines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rgbClr val="003300"/>
                </a:solidFill>
                <a:latin typeface="Georgia" pitchFamily="18" charset="0"/>
              </a:defRPr>
            </a:pPr>
            <a:endParaRPr lang="ru-RU"/>
          </a:p>
        </c:txPr>
        <c:crossAx val="823233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3444883956435006"/>
          <c:y val="0.19710144927536241"/>
          <c:w val="0.60826750986834888"/>
          <c:h val="7.5183233674738184E-2"/>
        </c:manualLayout>
      </c:layout>
      <c:txPr>
        <a:bodyPr/>
        <a:lstStyle/>
        <a:p>
          <a:pPr>
            <a:defRPr sz="1100" b="1">
              <a:solidFill>
                <a:srgbClr val="003300"/>
              </a:solidFill>
              <a:latin typeface="Georgia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accent6">
        <a:lumMod val="20000"/>
        <a:lumOff val="80000"/>
      </a:schemeClr>
    </a:solidFill>
    <a:ln w="12700">
      <a:solidFill>
        <a:srgbClr val="FF0000"/>
      </a:solidFill>
    </a:ln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0.03125</cdr:x>
      <cdr:y>0</cdr:y>
    </cdr:from>
    <cdr:to>
      <cdr:x>0.96875</cdr:x>
      <cdr:y>0.10345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5720" y="0"/>
          <a:ext cx="8572560" cy="6429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>
            <a:defRPr sz="2400" b="1" i="0" u="none" strike="noStrike" kern="1200" baseline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0"/>
              </a:gradFill>
              <a:latin typeface="+mn-lt"/>
              <a:ea typeface="+mn-ea"/>
              <a:cs typeface="+mn-cs"/>
            </a:defRPr>
          </a:pPr>
          <a:r>
            <a:rPr lang="ru-RU" sz="2400" b="1" dirty="0">
              <a:ln w="1905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Сила трения скольжения бруска </a:t>
          </a:r>
          <a:r>
            <a:rPr lang="ru-RU" sz="2400" b="1" dirty="0" smtClean="0">
              <a:ln w="1905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 с </a:t>
          </a:r>
          <a:r>
            <a:rPr lang="ru-RU" sz="2400" b="1" dirty="0">
              <a:ln w="1905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rPr>
            <a:t>тремя грузами</a:t>
          </a:r>
        </a:p>
        <a:p xmlns:a="http://schemas.openxmlformats.org/drawingml/2006/main">
          <a:endParaRPr lang="ru-RU" sz="1100" dirty="0">
            <a:gradFill flip="none" rotWithShape="1"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16200000" scaled="1"/>
              <a:tileRect/>
            </a:gra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EDB7-9736-4BAC-AF2D-9ADDEE9A01AC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D8B64-9B69-4B5E-81E0-7293B37972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C8C6C-AE44-4442-87EE-39F02471D44D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83546-6A8F-4990-8839-BC9DBF95C9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290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20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285720" y="214290"/>
            <a:ext cx="8715468" cy="7143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normalizeH="0" baseline="0" noProof="0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МУНИЦИПАЛЬНОЕ   БЮДЖЕТНОЕ   ОБРАЗОВАТЕЛЬНОЕ   УЧРЕЖДЕНИЕ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200" b="1" i="0" u="none" strike="noStrike" kern="1200" normalizeH="0" baseline="0" noProof="0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cs typeface="Times New Roman" pitchFamily="18" charset="0"/>
              </a:rPr>
              <a:t>ТОГУЧИНСКОГО   РАЙОНА   КИИКСКАЯ   СРЕДНЯЯ   ОБРАЗОВАТЕЛЬНАЯ   ШКОЛА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071546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latin typeface="Georgia" pitchFamily="18" charset="0"/>
                <a:cs typeface="Times New Roman" pitchFamily="18" charset="0"/>
              </a:rPr>
              <a:t>Исследовательский  проект  по физике </a:t>
            </a:r>
            <a:endParaRPr lang="ru-RU" sz="2800" b="1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1"/>
                <a:tileRect/>
              </a:gra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42910" y="1857364"/>
            <a:ext cx="8129590" cy="29289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Изучение коэффициента трения</a:t>
            </a:r>
            <a:r>
              <a:rPr kumimoji="0" lang="ru-RU" sz="4400" b="1" i="0" u="none" strike="noStrike" kern="1200" normalizeH="0" noProof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normalizeH="0" baseline="0" noProof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скольжения  </a:t>
            </a:r>
            <a:br>
              <a:rPr kumimoji="0" lang="ru-RU" sz="4400" b="1" i="0" u="none" strike="noStrike" kern="1200" normalizeH="0" baseline="0" noProof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normalizeH="0" baseline="0" noProof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с помощью цифровой лаборатории «Архимед</a:t>
            </a:r>
            <a:r>
              <a:rPr kumimoji="0" lang="ru-RU" sz="4400" b="1" i="0" u="none" strike="noStrike" kern="1200" normalizeH="0" baseline="0" noProof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4400" b="1" i="0" u="none" strike="noStrike" kern="1200" normalizeH="0" baseline="0" noProof="0" dirty="0">
              <a:ln w="1905">
                <a:solidFill>
                  <a:schemeClr val="accent2">
                    <a:lumMod val="75000"/>
                  </a:schemeClr>
                </a:solidFill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214950"/>
            <a:ext cx="8286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Работу  выполнили: ученицы 10 класса </a:t>
            </a:r>
          </a:p>
          <a:p>
            <a:pPr algn="r"/>
            <a:r>
              <a:rPr lang="ru-RU" sz="20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Жупанова Кристина, Шило Алена</a:t>
            </a:r>
          </a:p>
          <a:p>
            <a:pPr algn="r"/>
            <a:r>
              <a:rPr lang="ru-RU" sz="20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Руководитель: учитель физики </a:t>
            </a:r>
          </a:p>
          <a:p>
            <a:pPr algn="r"/>
            <a:r>
              <a:rPr lang="ru-RU" sz="20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Рагулина Любовь Давыдовна</a:t>
            </a:r>
            <a:endParaRPr lang="ru-RU" sz="2000" b="1" dirty="0">
              <a:ln w="1905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1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928662" y="0"/>
            <a:ext cx="700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ln w="1905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Практический этап</a:t>
            </a:r>
          </a:p>
          <a:p>
            <a:pPr algn="ctr"/>
            <a:r>
              <a:rPr lang="ru-RU" sz="2400" b="1" dirty="0" smtClean="0">
                <a:ln w="1905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      </a:t>
            </a:r>
            <a:r>
              <a:rPr lang="ru-RU" sz="2400" b="1" dirty="0" smtClean="0">
                <a:ln w="1905">
                  <a:solidFill>
                    <a:srgbClr val="000066"/>
                  </a:solidFill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Сила трения скольжения</a:t>
            </a:r>
            <a:r>
              <a:rPr lang="ru-RU" b="1" dirty="0" smtClean="0">
                <a:ln w="1905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905">
                  <a:solidFill>
                    <a:srgbClr val="C00000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</a:br>
            <a:endParaRPr lang="ru-RU" sz="1600" b="1" dirty="0">
              <a:ln w="1905">
                <a:solidFill>
                  <a:srgbClr val="C00000"/>
                </a:solidFill>
              </a:ln>
              <a:gradFill flip="none" rotWithShape="1">
                <a:gsLst>
                  <a:gs pos="0">
                    <a:srgbClr val="A50021">
                      <a:shade val="30000"/>
                      <a:satMod val="115000"/>
                    </a:srgbClr>
                  </a:gs>
                  <a:gs pos="50000">
                    <a:srgbClr val="A50021">
                      <a:shade val="67500"/>
                      <a:satMod val="115000"/>
                    </a:srgbClr>
                  </a:gs>
                  <a:gs pos="100000">
                    <a:srgbClr val="A50021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3" descr="H:\Documents and Settings\166\Рабочий стол\АРТЕМ ШКОЛЬНАЯ  КОНФЕРЕНЦИЯ 7 КЛ  2014\кристина\IMG_6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928670"/>
            <a:ext cx="4000527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33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 descr="F:\ФИЗИКА конференции\КОНФЕРЕНЦИЯ 2014-2015\+КРИСТИ АЛЕНА и АЛИНА КУРТО КОНФЕРЕНЦИЯ 7 КЛ 2014-2015\+++КИИК\проект-фото\алёна\DSCF2809 - копи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786190"/>
            <a:ext cx="400052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C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 descr="F:\ФИЗИКА конференции\КОНФЕРЕНЦИЯ 2014-2015\+КРИСТИ АЛЕНА и АЛИНА КУРТО КОНФЕРЕНЦИЯ 7 КЛ 2014-2015\+++КИИК\проект-фото\алёна\DSCF2803 - копия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928670"/>
            <a:ext cx="3857652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A50021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" name="Picture 6" descr="H:\Documents and Settings\166\Рабочий стол\АРТЕМ ШКОЛЬНАЯ  КОНФЕРЕНЦИЯ 7 КЛ  2014\кристина\Новая папка\IMG_65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3786190"/>
            <a:ext cx="3857652" cy="2874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rgbClr val="0033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" name="Рисунок 3" descr="J:\ФИЗИКА конференции\КОНФЕРЕНЦИЯ 2014-2015\+КРИСТИ АЛЕНА и АЛИНА КУРТО КОНФЕРЕНЦИЯ 7 КЛ 2014-2015\+++КИИК\ВСЕ ГРАФИКИ+++++++\вес бруска с грузами\+IMG_0002.jpg"/>
          <p:cNvPicPr/>
          <p:nvPr/>
        </p:nvPicPr>
        <p:blipFill>
          <a:blip r:embed="rId3" cstate="print"/>
          <a:srcRect l="3284" t="7881"/>
          <a:stretch>
            <a:fillRect/>
          </a:stretch>
        </p:blipFill>
        <p:spPr bwMode="auto">
          <a:xfrm>
            <a:off x="2143108" y="214290"/>
            <a:ext cx="6572296" cy="3005202"/>
          </a:xfrm>
          <a:prstGeom prst="rect">
            <a:avLst/>
          </a:prstGeom>
          <a:noFill/>
          <a:ln w="6350">
            <a:solidFill>
              <a:srgbClr val="000099"/>
            </a:solidFill>
            <a:miter lim="800000"/>
            <a:headEnd/>
            <a:tailEnd/>
          </a:ln>
          <a:effectLst>
            <a:outerShdw blurRad="149987" dist="250190" dir="8460000" algn="ctr">
              <a:schemeClr val="accent2">
                <a:lumMod val="75000"/>
                <a:alpha val="28000"/>
              </a:schemeClr>
            </a:outerShdw>
          </a:effectLst>
        </p:spPr>
      </p:pic>
      <p:pic>
        <p:nvPicPr>
          <p:cNvPr id="5" name="Рисунок 4" descr="H:\Documents and Settings\166\Local Settings\Temporary Internet Files\Content.Word\IMG_0001.jpg"/>
          <p:cNvPicPr/>
          <p:nvPr/>
        </p:nvPicPr>
        <p:blipFill>
          <a:blip r:embed="rId4" cstate="print"/>
          <a:srcRect l="3419" t="7105" b="2897"/>
          <a:stretch>
            <a:fillRect/>
          </a:stretch>
        </p:blipFill>
        <p:spPr bwMode="auto">
          <a:xfrm>
            <a:off x="2143108" y="3429000"/>
            <a:ext cx="6572296" cy="314327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>
            <a:outerShdw blurRad="149987" dist="250190" dir="8460000" algn="ctr">
              <a:schemeClr val="accent2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1142984"/>
            <a:ext cx="17859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Вес деревянного бруска с грузами</a:t>
            </a:r>
            <a:endParaRPr lang="ru-RU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857628"/>
            <a:ext cx="19287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Сила трения скольжения по пенопласту</a:t>
            </a:r>
            <a:endParaRPr lang="ru-RU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1" y="214290"/>
          <a:ext cx="8715437" cy="6579108"/>
        </p:xfrm>
        <a:graphic>
          <a:graphicData uri="http://schemas.openxmlformats.org/drawingml/2006/table">
            <a:tbl>
              <a:tblPr/>
              <a:tblGrid>
                <a:gridCol w="357116"/>
                <a:gridCol w="2133009"/>
                <a:gridCol w="1081032"/>
                <a:gridCol w="999923"/>
                <a:gridCol w="928501"/>
                <a:gridCol w="1071347"/>
                <a:gridCol w="924059"/>
                <a:gridCol w="1220450"/>
              </a:tblGrid>
              <a:tr h="402448">
                <a:tc gridSpan="8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u="none" cap="none" spc="0" dirty="0" smtClean="0">
                          <a:ln w="1905"/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  <a:ea typeface="Calibri"/>
                          <a:cs typeface="Times New Roman"/>
                        </a:rPr>
                        <a:t>БОЛЬШАЯ / МЕНЬШАЯ  ГРАНЬ  ДЕРЕВЯННОГО  БРУСКА</a:t>
                      </a:r>
                      <a:endParaRPr lang="ru-RU" sz="1800" b="1" u="none" cap="none" spc="0" dirty="0">
                        <a:ln w="1905"/>
                        <a:gradFill flip="none" rotWithShape="1">
                          <a:gsLst>
                            <a:gs pos="0">
                              <a:srgbClr val="C00000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C00000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C00000">
                                <a:shade val="100000"/>
                                <a:satMod val="115000"/>
                              </a:srgb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4852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800" dirty="0">
                        <a:latin typeface="Bookman Old Style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99"/>
                          </a:solidFill>
                          <a:latin typeface="Georgia"/>
                          <a:ea typeface="TimesNewRomanPSMT"/>
                          <a:cs typeface="Times New Roman"/>
                        </a:rPr>
                        <a:t>№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99"/>
                          </a:solidFill>
                          <a:latin typeface="Georgia"/>
                          <a:ea typeface="Calibri"/>
                          <a:cs typeface="Times New Roman"/>
                        </a:rPr>
                        <a:t>БРУСОК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99"/>
                          </a:solidFill>
                          <a:latin typeface="Georgia"/>
                          <a:ea typeface="Calibri"/>
                          <a:cs typeface="Times New Roman"/>
                        </a:rPr>
                        <a:t>БРУСОК И 1 ГРУЗ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99"/>
                          </a:solidFill>
                          <a:latin typeface="Georgia"/>
                          <a:ea typeface="Calibri"/>
                          <a:cs typeface="Times New Roman"/>
                        </a:rPr>
                        <a:t>БРУСОК И 2 ГРУЗА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99"/>
                          </a:solidFill>
                          <a:latin typeface="Georgia"/>
                          <a:ea typeface="Calibri"/>
                          <a:cs typeface="Times New Roman"/>
                        </a:rPr>
                        <a:t>БРУСОК И 3 ГРУЗА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3300"/>
                          </a:solidFill>
                          <a:latin typeface="Georgia"/>
                          <a:ea typeface="TimesNewRomanPSMT"/>
                          <a:cs typeface="Times New Roman"/>
                        </a:rPr>
                        <a:t>СРЕДНЕЕ ЗНАЧЕНИЕ КОЭФФИЦИЕНТА ТРЕНИЯ</a:t>
                      </a:r>
                      <a:r>
                        <a:rPr lang="ru-RU" sz="900" i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900" b="1" i="1" dirty="0" err="1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μ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30854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Georgia"/>
                          <a:ea typeface="TimesNewRomanPSMT"/>
                          <a:cs typeface="Times New Roman"/>
                        </a:rPr>
                        <a:t>ГОРИЗОНТАЛЬНЫЕ ПЛОСКОСТИ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99"/>
                          </a:solidFill>
                          <a:latin typeface="Georgia"/>
                          <a:ea typeface="TimesNewRomanPSMT"/>
                          <a:cs typeface="Times New Roman"/>
                        </a:rPr>
                        <a:t>ВЕС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solidFill>
                            <a:srgbClr val="000099"/>
                          </a:solidFill>
                          <a:latin typeface="Georgia"/>
                          <a:ea typeface="TimesNewRomanPSMT"/>
                          <a:cs typeface="Times New Roman"/>
                        </a:rPr>
                        <a:t>ТЕЛА, </a:t>
                      </a:r>
                      <a:r>
                        <a:rPr lang="ru-RU" sz="900" b="1" dirty="0" err="1">
                          <a:solidFill>
                            <a:srgbClr val="000099"/>
                          </a:solidFill>
                          <a:latin typeface="Georgia"/>
                          <a:ea typeface="TimesNewRomanPSMT"/>
                          <a:cs typeface="Times New Roman"/>
                        </a:rPr>
                        <a:t>Рср</a:t>
                      </a:r>
                      <a:r>
                        <a:rPr lang="ru-RU" sz="900" b="1" dirty="0">
                          <a:solidFill>
                            <a:srgbClr val="000099"/>
                          </a:solidFill>
                          <a:latin typeface="Georgia"/>
                          <a:ea typeface="TimesNewRomanPSMT"/>
                          <a:cs typeface="Times New Roman"/>
                        </a:rPr>
                        <a:t> -Н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0,53</a:t>
                      </a:r>
                      <a:endParaRPr lang="ru-RU" sz="14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1,52</a:t>
                      </a:r>
                      <a:endParaRPr lang="ru-RU" sz="14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2,53</a:t>
                      </a:r>
                      <a:endParaRPr lang="ru-RU" sz="14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3,53</a:t>
                      </a:r>
                      <a:endParaRPr lang="ru-RU" sz="1400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353"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dirty="0" smtClean="0">
                          <a:solidFill>
                            <a:srgbClr val="000099"/>
                          </a:solidFill>
                          <a:latin typeface="Bookman Old Style"/>
                          <a:ea typeface="TimesNewRomanPSMT"/>
                          <a:cs typeface="Times New Roman"/>
                        </a:rPr>
                        <a:t>ЗАКОНЫ </a:t>
                      </a:r>
                      <a:r>
                        <a:rPr lang="ru-RU" sz="1050" b="1" dirty="0">
                          <a:solidFill>
                            <a:srgbClr val="000099"/>
                          </a:solidFill>
                          <a:latin typeface="Bookman Old Style"/>
                          <a:ea typeface="TimesNewRomanPSMT"/>
                          <a:cs typeface="Times New Roman"/>
                        </a:rPr>
                        <a:t>КУЛОНА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 vert="vert27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СРЕДНЕЕ  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ЗНАЧЕНИЕ  СИЛЫ ТРЕНИЯ  – </a:t>
                      </a: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ТР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, Н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 vert="vert27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0,12 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0,12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0,34 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0,56 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0,58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0,80 /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0,78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NewRomanPSMT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804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9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КОЭФФИЦИЕНТ   </a:t>
                      </a:r>
                      <a:r>
                        <a:rPr lang="ru-RU" sz="10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ТРЕНИЯ </a:t>
                      </a:r>
                      <a:r>
                        <a:rPr lang="ru-RU" sz="10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solidFill>
                            <a:srgbClr val="0033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0,23  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0,22  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0,22  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0,23 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0,22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/>
                          <a:ea typeface="Calibri"/>
                          <a:cs typeface="Times New Roman"/>
                        </a:rPr>
                        <a:t>0,23     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  <a:latin typeface="Georgia"/>
                          <a:ea typeface="Calibri"/>
                          <a:cs typeface="Times New Roman"/>
                        </a:rPr>
                        <a:t>/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/>
                          <a:ea typeface="Calibri"/>
                          <a:cs typeface="Times New Roman"/>
                        </a:rPr>
                        <a:t>0,23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99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УГОЛ  ТРЕНИЯ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 err="1">
                          <a:solidFill>
                            <a:srgbClr val="000099"/>
                          </a:solidFill>
                          <a:latin typeface="Georgia"/>
                          <a:ea typeface="TimesNewRomanPS-ItalicMT"/>
                          <a:cs typeface="TimesNewRomanPS-ItalicMT"/>
                        </a:rPr>
                        <a:t>φ=arctgμ</a:t>
                      </a: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Georgia"/>
                          <a:ea typeface="TimesNewRomanPSMT"/>
                          <a:cs typeface="Times New Roman"/>
                        </a:rPr>
                        <a:t>13</a:t>
                      </a:r>
                      <a:r>
                        <a:rPr lang="ru-RU" sz="28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Georgia"/>
                          <a:ea typeface="Calibri"/>
                          <a:cs typeface="Arial"/>
                        </a:rPr>
                        <a:t>°</a:t>
                      </a:r>
                      <a:endParaRPr lang="ru-RU" sz="2000" b="1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dirty="0"/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17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СРЕДНЕЕ  ЗНАЧЕНИЕ  СИЛЫ ТРЕНИЯ  – </a:t>
                      </a: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ТР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, Н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1" dirty="0" smtClean="0">
                        <a:solidFill>
                          <a:srgbClr val="000099"/>
                        </a:solidFill>
                        <a:latin typeface="Bookman Old Style"/>
                        <a:ea typeface="TimesNewRomanPSMT"/>
                        <a:cs typeface="Times New Roman"/>
                      </a:endParaRPr>
                    </a:p>
                  </a:txBody>
                  <a:tcPr marL="25078" marR="25078" marT="0" marB="0" vert="vert27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0,14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0,14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0,39 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0,66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0,68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0,95 /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0,92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NewRomanPSMT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КОЭФФИЦИЕНТ   </a:t>
                      </a:r>
                      <a:r>
                        <a:rPr lang="ru-RU" sz="10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ТРЕНИЯ 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solidFill>
                            <a:srgbClr val="0033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μ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0,26  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0,26  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0,26  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0,27 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/>
                          <a:ea typeface="Calibri"/>
                          <a:cs typeface="Times New Roman"/>
                        </a:rPr>
                        <a:t>0,26     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  <a:latin typeface="Georgia"/>
                          <a:ea typeface="Calibri"/>
                          <a:cs typeface="Times New Roman"/>
                        </a:rPr>
                        <a:t>/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/>
                          <a:ea typeface="Calibri"/>
                          <a:cs typeface="Times New Roman"/>
                        </a:rPr>
                        <a:t>0,26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479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99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УГОЛ  ТРЕНИЯ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 err="1">
                          <a:solidFill>
                            <a:srgbClr val="000099"/>
                          </a:solidFill>
                          <a:latin typeface="Georgia"/>
                          <a:ea typeface="TimesNewRomanPS-ItalicMT"/>
                          <a:cs typeface="TimesNewRomanPS-ItalicMT"/>
                        </a:rPr>
                        <a:t>φ=arctgμ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Georgia"/>
                          <a:ea typeface="TimesNewRomanPSMT"/>
                          <a:cs typeface="Times New Roman"/>
                        </a:rPr>
                        <a:t>14</a:t>
                      </a:r>
                      <a:r>
                        <a:rPr lang="ru-RU" sz="2800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Georgia"/>
                          <a:ea typeface="Calibri"/>
                          <a:cs typeface="Arial"/>
                        </a:rPr>
                        <a:t>°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Georgia"/>
                          <a:ea typeface="Calibri"/>
                          <a:cs typeface="Arial"/>
                        </a:rPr>
                        <a:t>30′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NewRomanPSMT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СРЕДНЕЕ  ЗНАЧЕНИЕ  СИЛЫ ТРЕНИЯ  – </a:t>
                      </a:r>
                      <a:r>
                        <a:rPr lang="en-US" sz="9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F</a:t>
                      </a:r>
                      <a:r>
                        <a:rPr lang="ru-RU" sz="8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ТР</a:t>
                      </a:r>
                      <a:r>
                        <a:rPr lang="ru-RU" sz="9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, Н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b="1" dirty="0" smtClean="0">
                        <a:solidFill>
                          <a:srgbClr val="000099"/>
                        </a:solidFill>
                        <a:latin typeface="Bookman Old Style"/>
                        <a:ea typeface="TimesNewRomanPSMT"/>
                        <a:cs typeface="Times New Roman"/>
                      </a:endParaRP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 vert="vert27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0,36 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1,05 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1,03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1,72  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1,75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2,44 /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2,44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latin typeface="Times New Roman"/>
                        <a:ea typeface="TimesNewRomanPSMT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  <a:tr h="804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КОЭФФИЦИЕНТ   </a:t>
                      </a:r>
                      <a:r>
                        <a:rPr lang="ru-RU" sz="10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ТРЕНИЯ </a:t>
                      </a:r>
                      <a:r>
                        <a:rPr lang="ru-RU" sz="12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–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err="1" smtClean="0">
                          <a:solidFill>
                            <a:srgbClr val="0033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μ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0,68  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0,68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0,69 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0,68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0,68 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0,69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66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0,69 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/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0,69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/>
                          <a:ea typeface="Calibri"/>
                          <a:cs typeface="Times New Roman"/>
                        </a:rPr>
                        <a:t>0,69     </a:t>
                      </a:r>
                      <a:r>
                        <a:rPr lang="ru-RU" sz="1800" b="1" dirty="0">
                          <a:solidFill>
                            <a:srgbClr val="006600"/>
                          </a:solidFill>
                          <a:latin typeface="Georgia"/>
                          <a:ea typeface="Calibri"/>
                          <a:cs typeface="Times New Roman"/>
                        </a:rPr>
                        <a:t>/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/>
                          <a:ea typeface="Calibri"/>
                          <a:cs typeface="Times New Roman"/>
                        </a:rPr>
                        <a:t>0,69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9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0099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УГОЛ  ТРЕНИЯ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i="1" dirty="0" err="1">
                          <a:solidFill>
                            <a:srgbClr val="000099"/>
                          </a:solidFill>
                          <a:latin typeface="Georgia"/>
                          <a:ea typeface="TimesNewRomanPS-ItalicMT"/>
                          <a:cs typeface="TimesNewRomanPS-ItalicMT"/>
                        </a:rPr>
                        <a:t>φ=arctgμ</a:t>
                      </a: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Georgia"/>
                          <a:ea typeface="TimesNewRomanPSMT"/>
                          <a:cs typeface="Times New Roman"/>
                        </a:rPr>
                        <a:t>34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ru-RU" sz="2800" b="1" dirty="0">
                          <a:solidFill>
                            <a:srgbClr val="000099"/>
                          </a:solidFill>
                          <a:latin typeface="Georgia"/>
                          <a:ea typeface="Calibri"/>
                          <a:cs typeface="Arial"/>
                        </a:rPr>
                        <a:t>°</a:t>
                      </a: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Georgia"/>
                          <a:ea typeface="Calibri"/>
                          <a:cs typeface="Arial"/>
                        </a:rPr>
                        <a:t>30′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latin typeface="Times New Roman"/>
                        <a:ea typeface="TimesNewRomanPSMT"/>
                        <a:cs typeface="Times New Roman"/>
                      </a:endParaRPr>
                    </a:p>
                  </a:txBody>
                  <a:tcPr marL="25078" marR="25078" marT="0" marB="0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D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14612" y="2000240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0099"/>
                </a:solidFill>
                <a:latin typeface="Georgia" pitchFamily="18" charset="0"/>
              </a:rPr>
              <a:t>ДЕРЕВО</a:t>
            </a:r>
          </a:p>
          <a:p>
            <a:pPr algn="ctr"/>
            <a:r>
              <a:rPr lang="ru-RU" sz="800" b="1" dirty="0" smtClean="0">
                <a:solidFill>
                  <a:srgbClr val="000099"/>
                </a:solidFill>
                <a:latin typeface="Georgia" pitchFamily="18" charset="0"/>
              </a:rPr>
              <a:t>- </a:t>
            </a:r>
          </a:p>
          <a:p>
            <a:pPr algn="ctr"/>
            <a:r>
              <a:rPr lang="ru-RU" sz="800" b="1" dirty="0" smtClean="0">
                <a:solidFill>
                  <a:srgbClr val="000099"/>
                </a:solidFill>
                <a:latin typeface="Georgia" pitchFamily="18" charset="0"/>
              </a:rPr>
              <a:t>ДЕРЕВО</a:t>
            </a:r>
            <a:endParaRPr lang="ru-RU" sz="8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3714752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0099"/>
                </a:solidFill>
                <a:latin typeface="Georgia" pitchFamily="18" charset="0"/>
              </a:rPr>
              <a:t>ДЕРЕВО</a:t>
            </a:r>
          </a:p>
          <a:p>
            <a:pPr algn="ctr"/>
            <a:r>
              <a:rPr lang="ru-RU" sz="800" b="1" dirty="0" smtClean="0">
                <a:solidFill>
                  <a:srgbClr val="000099"/>
                </a:solidFill>
                <a:latin typeface="Georgia" pitchFamily="18" charset="0"/>
              </a:rPr>
              <a:t>- </a:t>
            </a:r>
          </a:p>
          <a:p>
            <a:pPr algn="ctr"/>
            <a:r>
              <a:rPr lang="ru-RU" sz="800" b="1" dirty="0" smtClean="0">
                <a:solidFill>
                  <a:srgbClr val="000099"/>
                </a:solidFill>
                <a:latin typeface="Georgia" pitchFamily="18" charset="0"/>
              </a:rPr>
              <a:t>ПЕНОПЛАСТ</a:t>
            </a:r>
            <a:endParaRPr lang="ru-RU" sz="800" b="1" dirty="0">
              <a:solidFill>
                <a:srgbClr val="000099"/>
              </a:solidFill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612" y="5357826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>
                <a:solidFill>
                  <a:srgbClr val="000099"/>
                </a:solidFill>
                <a:latin typeface="Georgia" pitchFamily="18" charset="0"/>
              </a:rPr>
              <a:t>ДЕРЕВО</a:t>
            </a:r>
          </a:p>
          <a:p>
            <a:pPr algn="ctr"/>
            <a:r>
              <a:rPr lang="ru-RU" sz="800" b="1" dirty="0" smtClean="0">
                <a:solidFill>
                  <a:srgbClr val="000099"/>
                </a:solidFill>
                <a:latin typeface="Georgia" pitchFamily="18" charset="0"/>
              </a:rPr>
              <a:t>- </a:t>
            </a:r>
          </a:p>
          <a:p>
            <a:pPr algn="ctr"/>
            <a:r>
              <a:rPr lang="ru-RU" sz="800" b="1" dirty="0" smtClean="0">
                <a:solidFill>
                  <a:srgbClr val="000099"/>
                </a:solidFill>
                <a:latin typeface="Georgia" pitchFamily="18" charset="0"/>
              </a:rPr>
              <a:t>РЕЗИНА</a:t>
            </a:r>
            <a:endParaRPr lang="ru-RU" sz="800" b="1" dirty="0">
              <a:solidFill>
                <a:srgbClr val="000099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3" name="Диаграмма 2"/>
          <p:cNvGraphicFramePr/>
          <p:nvPr/>
        </p:nvGraphicFramePr>
        <p:xfrm>
          <a:off x="0" y="857232"/>
          <a:ext cx="9144000" cy="6215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http://festival.1september.ru/articles/631594/img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500306"/>
            <a:ext cx="1857388" cy="6429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chemeClr val="accent6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chart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4414" y="0"/>
            <a:ext cx="6429420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2000" contras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3" name="Диаграмма 2"/>
          <p:cNvGraphicFramePr/>
          <p:nvPr/>
        </p:nvGraphicFramePr>
        <p:xfrm>
          <a:off x="357158" y="214290"/>
          <a:ext cx="8429684" cy="6357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1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Рисунок 1"/>
          <p:cNvGraphicFramePr/>
          <p:nvPr/>
        </p:nvGraphicFramePr>
        <p:xfrm>
          <a:off x="428596" y="357166"/>
          <a:ext cx="821537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214290"/>
            <a:ext cx="6072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5643578"/>
            <a:ext cx="8215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latin typeface="Georgia" pitchFamily="18" charset="0"/>
                <a:ea typeface="TimesNewRomanPSMT"/>
                <a:cs typeface="Times New Roman" pitchFamily="18" charset="0"/>
              </a:rPr>
              <a:t>Предположение независимости коэффициента трения скольжения от рода соприкасающихся тел не подтвердилось</a:t>
            </a:r>
            <a:endParaRPr lang="ru-RU" sz="2000" dirty="0" smtClean="0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714356"/>
            <a:ext cx="8715436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ПРАКТИКО - ОРИЕНТИРОВАННОЕ   ЗАДАНИЕ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«ИЗУЧЕНИЕ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КОЭФФИЦИЕНТА  ТРЕНИЯ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ОБУВНЫХ  ПОДОШВ  О  РАЗЛИЧНЫЕ  НАПОЛЬНЫЕ ПОВЕРХНОСТИ  ШКОЛЫ»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u="sng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Предположение</a:t>
            </a:r>
            <a:r>
              <a:rPr lang="ru-RU" sz="2000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: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2200" b="1" i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При движении коэффициент трения не зависит от рода подошвы обуви и материала поверхности пола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100" b="1" i="1" dirty="0" smtClean="0">
                <a:ln w="1905"/>
                <a:solidFill>
                  <a:srgbClr val="1171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(подготовительный, практический, аналитический)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5873115"/>
            <a:ext cx="7000924" cy="98488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i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Деятельность – единственный путь  к знанию</a:t>
            </a:r>
            <a:r>
              <a:rPr lang="ru-RU" sz="1400" b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b="1" spc="50" dirty="0" smtClean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b="1" i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Джордж Бернард Шоу</a:t>
            </a:r>
          </a:p>
          <a:p>
            <a:pPr algn="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algn="ctr"/>
            <a:endParaRPr lang="ru-RU" sz="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3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571604" y="357166"/>
            <a:ext cx="63579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1905"/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Подготовительный этап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0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0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Необходимые  средства  и оборудование </a:t>
            </a:r>
            <a:endParaRPr lang="ru-RU" sz="2000" b="1" dirty="0">
              <a:ln w="1905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0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500174"/>
          <a:ext cx="8572560" cy="4929222"/>
        </p:xfrm>
        <a:graphic>
          <a:graphicData uri="http://schemas.openxmlformats.org/drawingml/2006/table">
            <a:tbl>
              <a:tblPr/>
              <a:tblGrid>
                <a:gridCol w="1500198"/>
                <a:gridCol w="1353175"/>
                <a:gridCol w="1432907"/>
                <a:gridCol w="1456940"/>
                <a:gridCol w="1430080"/>
                <a:gridCol w="1399260"/>
              </a:tblGrid>
              <a:tr h="2690174">
                <a:tc gridSpan="6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39999">
                                <a:srgbClr val="0A128C"/>
                              </a:gs>
                              <a:gs pos="70000">
                                <a:srgbClr val="181CC7"/>
                              </a:gs>
                              <a:gs pos="88000">
                                <a:srgbClr val="7005D4"/>
                              </a:gs>
                              <a:gs pos="100000">
                                <a:srgbClr val="8C3D91"/>
                              </a:gs>
                            </a:gsLst>
                            <a:lin ang="16200000" scaled="1"/>
                            <a:tileRect/>
                          </a:gradFill>
                          <a:latin typeface="Times New Roman"/>
                          <a:ea typeface="TimesNewRomanPSMT"/>
                          <a:cs typeface="Times New Roman"/>
                        </a:rPr>
                        <a:t>ОБУВЬ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9039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NewRomanPSMT"/>
                          <a:cs typeface="Times New Roman"/>
                        </a:rPr>
                        <a:t>ЖЕНСКАЯ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NewRomanPSMT"/>
                          <a:cs typeface="Times New Roman"/>
                        </a:rPr>
                        <a:t>СПОРТИВНАЯ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NewRomanPSMT"/>
                          <a:cs typeface="Times New Roman"/>
                        </a:rPr>
                        <a:t>МУЖСКАЯ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1000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Образец №1 –подошва </a:t>
                      </a:r>
                      <a:r>
                        <a:rPr lang="ru-RU" sz="18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+2+1"/>
                          <a:cs typeface="Times New Roman" pitchFamily="18" charset="0"/>
                        </a:rPr>
                        <a:t>ПВХ</a:t>
                      </a:r>
                      <a:r>
                        <a:rPr lang="ru-RU" sz="18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+2+1"/>
                          <a:cs typeface="Times New Roman" pitchFamily="18" charset="0"/>
                        </a:rPr>
                        <a:t>-</a:t>
                      </a:r>
                      <a:r>
                        <a:rPr lang="ru-RU" sz="16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+2+1"/>
                          <a:cs typeface="Times New Roman" pitchFamily="18" charset="0"/>
                        </a:rPr>
                        <a:t>поливинилхлорид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Образец №2 – подошва </a:t>
                      </a:r>
                      <a:r>
                        <a:rPr lang="ru-RU" sz="18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+2+1"/>
                          <a:cs typeface="Times New Roman" pitchFamily="18" charset="0"/>
                        </a:rPr>
                        <a:t>ПУ-</a:t>
                      </a:r>
                      <a:r>
                        <a:rPr lang="ru-RU" sz="16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+2+1"/>
                          <a:cs typeface="Times New Roman" pitchFamily="18" charset="0"/>
                        </a:rPr>
                        <a:t>полиуретан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Образец №3 – подошва Р-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резина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Образец №4 – подошва </a:t>
                      </a:r>
                      <a:r>
                        <a:rPr lang="ru-RU" sz="18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+2+1"/>
                          <a:cs typeface="Times New Roman" pitchFamily="18" charset="0"/>
                        </a:rPr>
                        <a:t>ТПУ-</a:t>
                      </a:r>
                      <a:r>
                        <a:rPr lang="ru-RU" sz="16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+2+1"/>
                          <a:cs typeface="Times New Roman" pitchFamily="18" charset="0"/>
                        </a:rPr>
                        <a:t>термоэластопласт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Образец №5 – подошва </a:t>
                      </a:r>
                      <a:r>
                        <a:rPr lang="ru-RU" sz="18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+2+1"/>
                          <a:cs typeface="Times New Roman" pitchFamily="18" charset="0"/>
                        </a:rPr>
                        <a:t>ПВХ-</a:t>
                      </a:r>
                      <a:r>
                        <a:rPr lang="ru-RU" sz="16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+2+1"/>
                          <a:cs typeface="Times New Roman" pitchFamily="18" charset="0"/>
                        </a:rPr>
                        <a:t>поливинилхлорид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PSMT"/>
                          <a:cs typeface="Times New Roman" pitchFamily="18" charset="0"/>
                        </a:rPr>
                        <a:t>Образец №6 – подошва </a:t>
                      </a:r>
                      <a:r>
                        <a:rPr lang="ru-RU" sz="18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+2+1"/>
                          <a:cs typeface="Times New Roman" pitchFamily="18" charset="0"/>
                        </a:rPr>
                        <a:t>ПУ-</a:t>
                      </a:r>
                      <a:r>
                        <a:rPr lang="ru-RU" sz="1600" b="1" i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ea typeface="TimesNewRoman+2+1"/>
                          <a:cs typeface="Times New Roman" pitchFamily="18" charset="0"/>
                        </a:rPr>
                        <a:t>полиуретан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Рисунок 4" descr="J:\ФИЗИКА конференции\КОНФЕРЕНЦИЯ 2014-2015\+КРИСТИ АЛЕНА и АЛИНА КУРТО КОНФЕРЕНЦИЯ 7 КЛ 2014-2015\+++КИИК\проект-фото\+++ФОТО ОБУВЬ графики\DSCF2689.JPG"/>
          <p:cNvPicPr>
            <a:picLocks noChangeAspect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2928926" y="2000240"/>
            <a:ext cx="3657600" cy="178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A50021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00034" y="857232"/>
          <a:ext cx="8429683" cy="5313149"/>
        </p:xfrm>
        <a:graphic>
          <a:graphicData uri="http://schemas.openxmlformats.org/drawingml/2006/table">
            <a:tbl>
              <a:tblPr/>
              <a:tblGrid>
                <a:gridCol w="2667238"/>
                <a:gridCol w="2943905"/>
                <a:gridCol w="2818540"/>
              </a:tblGrid>
              <a:tr h="35753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cap="none" spc="0" dirty="0">
                          <a:ln w="1905"/>
                          <a:gradFill flip="none" rotWithShape="1">
                            <a:gsLst>
                              <a:gs pos="0">
                                <a:srgbClr val="A50021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A50021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A50021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  <a:ea typeface="Times New Roman"/>
                          <a:cs typeface="Times New Roman"/>
                        </a:rPr>
                        <a:t>ВИДЫ ПОЛОВОГО ПОКРЫТИЯ </a:t>
                      </a:r>
                      <a:r>
                        <a:rPr lang="ru-RU" sz="2000" b="1" cap="none" spc="0" dirty="0" smtClean="0">
                          <a:ln w="1905"/>
                          <a:gradFill flip="none" rotWithShape="1">
                            <a:gsLst>
                              <a:gs pos="0">
                                <a:srgbClr val="A50021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A50021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A50021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  <a:ea typeface="Times New Roman"/>
                          <a:cs typeface="Times New Roman"/>
                        </a:rPr>
                        <a:t>ШКОЛЫ</a:t>
                      </a:r>
                    </a:p>
                  </a:txBody>
                  <a:tcPr marL="67525" marR="675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40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№1 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ЛИНОЛЕУМ</a:t>
                      </a:r>
                      <a:endParaRPr lang="ru-RU" sz="1800" b="1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</a:rPr>
                        <a:t>№2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</a:rPr>
                        <a:t>ОКРАШЕННЫЙ ДЕРЕВЯННЫЙ ПОЛ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</a:rPr>
                        <a:t>№3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</a:rPr>
                        <a:t>ОКРАШЕННЫЙ ОРГАЛИТ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710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cap="small" spc="25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cap="small" spc="25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cap="small" spc="25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cap="small" spc="25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cap="small" spc="25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cap="small" spc="25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cap="small" spc="25" dirty="0" smtClean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cap="small" spc="25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89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№4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БЕТОННОГРАНИТНАЯ ПЛИТКА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</a:rPr>
                        <a:t>№5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</a:rPr>
                        <a:t>ОКРАШЕННАЯ КЕРАМИЧЕСКАЯ ПЛИТКА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</a:rPr>
                        <a:t>№6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</a:rPr>
                        <a:t>ОКРАШЕННЫЙ БЕТОН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18064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000" cap="small" spc="25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7525" marR="6752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J:\ФИЗИКА конференции\КОНФЕРЕНЦИЯ 2014-2015\+КРИСТИ АЛЕНА и АЛИНА КУРТО КОНФЕРЕНЦИЯ 7 КЛ 2014-2015\+++КИИК\проект-фото\линолиум\DSCF28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714348" y="1857364"/>
            <a:ext cx="1754619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C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H:\Documents and Settings\166\Local Settings\Temporary Internet Files\Content.Word\DSCF281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1857364"/>
            <a:ext cx="1805828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chemeClr val="accent6">
                <a:lumMod val="50000"/>
                <a:alpha val="28000"/>
              </a:scheme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 descr="J:\ФИЗИКА конференции\КОНФЕРЕНЦИЯ 2014-2015\+КРИСТИ АЛЕНА и АЛИНА КУРТО КОНФЕРЕНЦИЯ 7 КЛ 2014-2015\+++КИИК\проект-фото\оргалит\DSCF282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1857364"/>
            <a:ext cx="1838754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chemeClr val="accent6">
                <a:lumMod val="75000"/>
                <a:alpha val="28000"/>
              </a:scheme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J:\ФИЗИКА конференции\КОНФЕРЕНЦИЯ 2014-2015\+КРИСТИ АЛЕНА и АЛИНА КУРТО КОНФЕРЕНЦИЯ 7 КЛ 2014-2015\+++КИИК\проект-фото\большая плитка\DSCF285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4286256"/>
            <a:ext cx="1813282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chemeClr val="bg2">
                <a:lumMod val="25000"/>
                <a:alpha val="28000"/>
              </a:scheme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J:\ФИЗИКА конференции\КОНФЕРЕНЦИЯ 2014-2015\+КРИСТИ АЛЕНА и АЛИНА КУРТО КОНФЕРЕНЦИЯ 7 КЛ 2014-2015\+++КИИК\проект-фото\маленькая плитка\DSCF2856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00496" y="4286256"/>
            <a:ext cx="1777236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chemeClr val="accent2">
                <a:lumMod val="50000"/>
                <a:alpha val="28000"/>
              </a:scheme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 descr="J:\ФИЗИКА конференции\КОНФЕРЕНЦИЯ 2014-2015\+КРИСТИ АЛЕНА и АЛИНА КУРТО КОНФЕРЕНЦИЯ 7 КЛ 2014-2015\+++КИИК\проект-фото\бетон\DSCF283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0892" y="4357694"/>
            <a:ext cx="1691343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33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8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928662" y="285728"/>
            <a:ext cx="71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Практический этап</a:t>
            </a:r>
          </a:p>
          <a:p>
            <a:pPr algn="ctr"/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Сила трения скольжения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</a:br>
            <a:endParaRPr lang="ru-RU" sz="12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H:\Documents and Settings\166\Local Settings\Temporary Internet Files\Content.Word\Копия DSCF28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4000528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chemeClr val="accent2">
                <a:lumMod val="50000"/>
                <a:alpha val="28000"/>
              </a:scheme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 descr="J:\ФИЗИКА конференции\КОНФЕРЕНЦИЯ 2014-2015\+КРИСТИ АЛЕНА и АЛИНА КУРТО КОНФЕРЕНЦИЯ 7 КЛ 2014-2015\+++КИИК\проект-фото\девочки\DSCF287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143380"/>
            <a:ext cx="421484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chemeClr val="accent2">
                <a:lumMod val="75000"/>
                <a:alpha val="28000"/>
              </a:scheme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 descr="J:\ФИЗИКА конференции\КОНФЕРЕНЦИЯ 2014-2015\+КРИСТИ АЛЕНА и АЛИНА КУРТО КОНФЕРЕНЦИЯ 7 КЛ 2014-2015\+++КИИК\проект-фото\девочки\Копия DSCF287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357298"/>
            <a:ext cx="4214842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chemeClr val="accent2">
                <a:lumMod val="75000"/>
                <a:alpha val="28000"/>
              </a:scheme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Прямоугольник 7"/>
          <p:cNvSpPr/>
          <p:nvPr/>
        </p:nvSpPr>
        <p:spPr>
          <a:xfrm>
            <a:off x="5786446" y="4857760"/>
            <a:ext cx="3143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</a:rPr>
              <a:t>F</a:t>
            </a:r>
            <a:r>
              <a:rPr lang="ru-RU" sz="4400" b="1" i="1" baseline="-25000" dirty="0" err="1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</a:rPr>
              <a:t>тяги</a:t>
            </a:r>
            <a:r>
              <a:rPr lang="ru-RU" sz="4400" b="1" i="1" dirty="0" err="1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</a:rPr>
              <a:t>=</a:t>
            </a:r>
            <a:r>
              <a:rPr lang="en-US" sz="4400" b="1" i="1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</a:rPr>
              <a:t>F</a:t>
            </a:r>
            <a:r>
              <a:rPr lang="ru-RU" sz="4400" b="1" i="1" baseline="-25000" dirty="0" err="1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</a:rPr>
              <a:t>скольж</a:t>
            </a:r>
            <a:r>
              <a:rPr lang="ru-RU" sz="4400" dirty="0" smtClean="0"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</a:rPr>
              <a:t> </a:t>
            </a:r>
            <a:endParaRPr lang="ru-RU" sz="4400" dirty="0"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  <a:tileRect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57158" y="142852"/>
            <a:ext cx="8501122" cy="407196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Times New Roman" pitchFamily="18" charset="0"/>
              </a:rPr>
              <a:t>С</a:t>
            </a:r>
            <a:r>
              <a:rPr kumimoji="0" lang="ru-RU" sz="3200" b="1" i="0" u="none" strike="noStrike" kern="1200" normalizeH="0" baseline="0" noProof="0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ила трения скольжения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Times New Roman" pitchFamily="18" charset="0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2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+mj-ea"/>
                <a:cs typeface="Times New Roman" pitchFamily="18" charset="0"/>
              </a:rPr>
              <a:t>– 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сила, возникающая при поступательном перемещении одного из контактирующих тел относительно другого и действующая на это тело в сторону, противоположную движению</a:t>
            </a:r>
          </a:p>
          <a:p>
            <a:pPr lvl="0" algn="ctr">
              <a:spcBef>
                <a:spcPct val="0"/>
              </a:spcBef>
              <a:defRPr/>
            </a:pPr>
            <a:endParaRPr lang="ru-RU" sz="2200" b="1" dirty="0" smtClean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ru-RU" sz="2800" b="1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Коэффициент  трения  </a:t>
            </a:r>
            <a:r>
              <a:rPr lang="ru-RU" sz="2800" b="1" dirty="0" err="1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μ</a:t>
            </a:r>
            <a:r>
              <a:rPr lang="ru-RU" sz="2800" b="1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устанавливает пропорциональность между силой трения </a:t>
            </a:r>
            <a:r>
              <a:rPr lang="ru-RU" sz="2200" b="1" i="1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F</a:t>
            </a:r>
            <a:r>
              <a:rPr lang="ru-RU" sz="2200" b="1" i="1" baseline="-25000" dirty="0" err="1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тр</a:t>
            </a:r>
            <a:r>
              <a:rPr lang="ru-RU" sz="2200" b="1" i="1" baseline="-25000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 и силой нормального давления</a:t>
            </a:r>
            <a:r>
              <a:rPr lang="ru-RU" sz="22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N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, прижимающей тело к опорной поверхности.</a:t>
            </a:r>
          </a:p>
          <a:p>
            <a:pPr lvl="0" algn="ctr">
              <a:spcBef>
                <a:spcPct val="0"/>
              </a:spcBef>
              <a:defRPr/>
            </a:pPr>
            <a:endParaRPr kumimoji="0" lang="ru-RU" sz="2400" b="1" u="none" strike="noStrike" kern="1200" normalizeH="0" baseline="0" noProof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b="22222"/>
          <a:stretch>
            <a:fillRect/>
          </a:stretch>
        </p:blipFill>
        <p:spPr bwMode="auto">
          <a:xfrm>
            <a:off x="2857488" y="4214818"/>
            <a:ext cx="378621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33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214282" y="1142984"/>
            <a:ext cx="178595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ln w="1905"/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Вес обуви с разными подошвами</a:t>
            </a:r>
            <a:endParaRPr lang="ru-RU" sz="1700" dirty="0">
              <a:gradFill flip="none" rotWithShape="1">
                <a:gsLst>
                  <a:gs pos="0">
                    <a:srgbClr val="A50021">
                      <a:shade val="30000"/>
                      <a:satMod val="115000"/>
                    </a:srgbClr>
                  </a:gs>
                  <a:gs pos="50000">
                    <a:srgbClr val="A50021">
                      <a:shade val="67500"/>
                      <a:satMod val="115000"/>
                    </a:srgbClr>
                  </a:gs>
                  <a:gs pos="100000">
                    <a:srgbClr val="A50021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3571876"/>
            <a:ext cx="1714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n w="1905"/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Сила трения скольжения обуви </a:t>
            </a:r>
          </a:p>
          <a:p>
            <a:pPr algn="ctr"/>
            <a:r>
              <a:rPr lang="ru-RU" sz="1600" b="1" dirty="0" smtClean="0">
                <a:ln w="1905"/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с разнородными подошвами по окрашенному деревянному полу</a:t>
            </a:r>
            <a:endParaRPr lang="ru-RU" sz="1600" dirty="0">
              <a:gradFill flip="none" rotWithShape="1">
                <a:gsLst>
                  <a:gs pos="0">
                    <a:srgbClr val="A50021">
                      <a:shade val="30000"/>
                      <a:satMod val="115000"/>
                    </a:srgbClr>
                  </a:gs>
                  <a:gs pos="50000">
                    <a:srgbClr val="A50021">
                      <a:shade val="67500"/>
                      <a:satMod val="115000"/>
                    </a:srgbClr>
                  </a:gs>
                  <a:gs pos="100000">
                    <a:srgbClr val="A50021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pic>
        <p:nvPicPr>
          <p:cNvPr id="8" name="Рисунок 7" descr="C:\Users\PC\Desktop\DSCF2902 - копия.JPG"/>
          <p:cNvPicPr/>
          <p:nvPr/>
        </p:nvPicPr>
        <p:blipFill>
          <a:blip r:embed="rId3" cstate="print"/>
          <a:srcRect b="4004"/>
          <a:stretch>
            <a:fillRect/>
          </a:stretch>
        </p:blipFill>
        <p:spPr bwMode="auto">
          <a:xfrm>
            <a:off x="2143108" y="142852"/>
            <a:ext cx="650085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chemeClr val="accent6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8" descr="J:\ФИЗИКА конференции\КОНФЕРЕНЦИЯ 2014-2015\+КРИСТИ АЛЕНА и АЛИНА КУРТО КОНФЕРЕНЦИЯ 7 КЛ 2014-2015\+++КИИК\ВСЕ ГРАФИКИ+++++++\еще КАКИЕ ТО графики\ПО ДЕРЕВУ\IMG_0003.JPG"/>
          <p:cNvPicPr/>
          <p:nvPr/>
        </p:nvPicPr>
        <p:blipFill>
          <a:blip r:embed="rId4" cstate="print"/>
          <a:srcRect t="5939" b="12892"/>
          <a:stretch>
            <a:fillRect/>
          </a:stretch>
        </p:blipFill>
        <p:spPr bwMode="auto">
          <a:xfrm>
            <a:off x="2143108" y="3571876"/>
            <a:ext cx="65008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chemeClr val="accent6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Рисунок 10" descr="http://festival.1september.ru/articles/631594/img1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357430"/>
            <a:ext cx="1714512" cy="659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chemeClr val="accent6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8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928794" y="285728"/>
            <a:ext cx="56436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Аналитический этап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5" y="1071546"/>
          <a:ext cx="8786873" cy="5252097"/>
        </p:xfrm>
        <a:graphic>
          <a:graphicData uri="http://schemas.openxmlformats.org/drawingml/2006/table">
            <a:tbl>
              <a:tblPr/>
              <a:tblGrid>
                <a:gridCol w="1774728"/>
                <a:gridCol w="1560907"/>
                <a:gridCol w="908245"/>
                <a:gridCol w="908245"/>
                <a:gridCol w="908245"/>
                <a:gridCol w="908245"/>
                <a:gridCol w="909129"/>
                <a:gridCol w="909129"/>
              </a:tblGrid>
              <a:tr h="575114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99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ВЕС ОБУВИ – Р, Н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ОБРАЗЕЦ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№4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ТПУ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ОБРАЗЕЦ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ОБРАЗЕЦ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ПУ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ОБРАЗЕЦ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№6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ПУ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ОБРАЗЕЦ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№1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ПВХ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ОБРАЗЕЦ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№5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CC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ПВХ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863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2,61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2,51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2,06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3,09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1,79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2,34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73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КОЭФФИЦИЕНТ   ТРЕНИЯ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b="1" i="1" dirty="0" err="1">
                          <a:solidFill>
                            <a:srgbClr val="C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μ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№2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ОКРАШЕНЫЙ ДЕРЕВЯННЫЙ  ПОЛ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0,67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0,45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0,44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0,44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035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КОЭФФИЦИЕНТ   ТРЕНИЯ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b="1" i="1" dirty="0" err="1">
                          <a:solidFill>
                            <a:srgbClr val="C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μ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№3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ОКРАШЕННЫЙ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ОРГАЛИТ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0,57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0,44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0,37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0,37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73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КОЭФФИЦИЕНТ   ТРЕНИЯ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b="1" i="1" dirty="0" err="1">
                          <a:solidFill>
                            <a:srgbClr val="C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μ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№4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БЕТОННО- ГРАНИТНАЯ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ПЛИТКА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0,54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0,43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0,41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0,41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0,36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0,36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80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КОЭФФИЦИЕНТ   ТРЕНИЯ</a:t>
                      </a:r>
                      <a:r>
                        <a:rPr lang="ru-RU" sz="1400" b="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b="1" i="1">
                          <a:solidFill>
                            <a:srgbClr val="C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μ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№1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ЛИНОЛЕУМ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0,46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0,42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7580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КОЭФФИЦИЕНТ   ТРЕНИЯ</a:t>
                      </a:r>
                      <a:r>
                        <a:rPr lang="ru-RU" sz="1400" b="1" dirty="0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b="1" i="1" dirty="0" err="1">
                          <a:solidFill>
                            <a:srgbClr val="C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μ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№6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ОКРАШЕННЫЙ БЕТОННЫЙ ПОЛ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0,41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0,38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0,38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0,32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94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КОЭФФИЦИЕНТ   ТРЕНИЯ</a:t>
                      </a:r>
                      <a:r>
                        <a:rPr lang="ru-RU" sz="1400" b="1">
                          <a:solidFill>
                            <a:srgbClr val="C000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ru-RU" sz="1400" b="1" i="1">
                          <a:solidFill>
                            <a:srgbClr val="C00000"/>
                          </a:solidFill>
                          <a:latin typeface="Cambria"/>
                          <a:ea typeface="Times New Roman"/>
                          <a:cs typeface="Times New Roman"/>
                        </a:rPr>
                        <a:t>μ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№5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ОКРАШЕННАЯ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КЕРАМИЧЕСКАЯ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ПЛИТКА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0,40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0,36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0,34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0,24</a:t>
                      </a:r>
                      <a:endParaRPr lang="ru-RU" sz="2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0,24</a:t>
                      </a:r>
                      <a:endParaRPr lang="ru-RU" sz="2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2" name="Диаграмма 1"/>
          <p:cNvGraphicFramePr/>
          <p:nvPr/>
        </p:nvGraphicFramePr>
        <p:xfrm>
          <a:off x="500034" y="428604"/>
          <a:ext cx="8286808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3" name="Диаграмма 2"/>
          <p:cNvGraphicFramePr/>
          <p:nvPr/>
        </p:nvGraphicFramePr>
        <p:xfrm>
          <a:off x="142844" y="285728"/>
          <a:ext cx="6858048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1714480" y="3429000"/>
          <a:ext cx="7000924" cy="3214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2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3" name="Диаграмма 2"/>
          <p:cNvGraphicFramePr/>
          <p:nvPr/>
        </p:nvGraphicFramePr>
        <p:xfrm>
          <a:off x="357158" y="428604"/>
          <a:ext cx="8429684" cy="5715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9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Прямоугольник 5"/>
          <p:cNvSpPr/>
          <p:nvPr/>
        </p:nvSpPr>
        <p:spPr>
          <a:xfrm>
            <a:off x="357158" y="500042"/>
            <a:ext cx="8525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Стандарт организации СО 003-02495342-2006. Полы. «Методы оценки скользкости покрытий полов» </a:t>
            </a:r>
            <a:endParaRPr lang="ru-RU" sz="2400" b="1" dirty="0">
              <a:ln w="1905"/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14282" y="2143116"/>
          <a:ext cx="8715436" cy="37185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4357718"/>
                <a:gridCol w="4357718"/>
              </a:tblGrid>
              <a:tr h="10750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cap="none" spc="0" dirty="0" smtClean="0">
                          <a:ln w="1905"/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39999">
                                <a:srgbClr val="0A128C"/>
                              </a:gs>
                              <a:gs pos="70000">
                                <a:srgbClr val="181CC7"/>
                              </a:gs>
                              <a:gs pos="88000">
                                <a:srgbClr val="7005D4"/>
                              </a:gs>
                              <a:gs pos="100000">
                                <a:srgbClr val="8C3D91"/>
                              </a:gs>
                            </a:gsLst>
                            <a:lin ang="16200000" scaled="1"/>
                            <a:tileRect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</a:rPr>
                        <a:t>Допустимый коэффициент трения</a:t>
                      </a:r>
                    </a:p>
                    <a:p>
                      <a:pPr algn="ctr"/>
                      <a:endParaRPr lang="ru-RU" sz="2200" b="1" cap="none" spc="0" dirty="0">
                        <a:ln w="1905"/>
                        <a:gradFill flip="none" rotWithShape="1">
                          <a:gsLst>
                            <a:gs pos="0">
                              <a:srgbClr val="000000"/>
                            </a:gs>
                            <a:gs pos="39999">
                              <a:srgbClr val="0A128C"/>
                            </a:gs>
                            <a:gs pos="70000">
                              <a:srgbClr val="181CC7"/>
                            </a:gs>
                            <a:gs pos="88000">
                              <a:srgbClr val="7005D4"/>
                            </a:gs>
                            <a:gs pos="100000">
                              <a:srgbClr val="8C3D91"/>
                            </a:gs>
                          </a:gsLst>
                          <a:lin ang="16200000" scaled="1"/>
                          <a:tileRect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cap="none" spc="0" dirty="0" smtClean="0">
                          <a:ln w="1905"/>
                          <a:gradFill flip="none" rotWithShape="1">
                            <a:gsLst>
                              <a:gs pos="0">
                                <a:srgbClr val="000000"/>
                              </a:gs>
                              <a:gs pos="39999">
                                <a:srgbClr val="0A128C"/>
                              </a:gs>
                              <a:gs pos="70000">
                                <a:srgbClr val="181CC7"/>
                              </a:gs>
                              <a:gs pos="88000">
                                <a:srgbClr val="7005D4"/>
                              </a:gs>
                              <a:gs pos="100000">
                                <a:srgbClr val="8C3D91"/>
                              </a:gs>
                            </a:gsLst>
                            <a:lin ang="16200000" scaled="1"/>
                            <a:tileRect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</a:rPr>
                        <a:t>Условия передвижения людей</a:t>
                      </a:r>
                    </a:p>
                    <a:p>
                      <a:pPr algn="ctr"/>
                      <a:endParaRPr lang="ru-RU" sz="2200" b="1" cap="none" spc="0" dirty="0">
                        <a:ln w="1905"/>
                        <a:gradFill flip="none" rotWithShape="1">
                          <a:gsLst>
                            <a:gs pos="0">
                              <a:srgbClr val="000000"/>
                            </a:gs>
                            <a:gs pos="39999">
                              <a:srgbClr val="0A128C"/>
                            </a:gs>
                            <a:gs pos="70000">
                              <a:srgbClr val="181CC7"/>
                            </a:gs>
                            <a:gs pos="88000">
                              <a:srgbClr val="7005D4"/>
                            </a:gs>
                            <a:gs pos="100000">
                              <a:srgbClr val="8C3D91"/>
                            </a:gs>
                          </a:gsLst>
                          <a:lin ang="16200000" scaled="1"/>
                          <a:tileRect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</a:tr>
              <a:tr h="15827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 smtClean="0">
                          <a:ln w="1905"/>
                          <a:solidFill>
                            <a:srgbClr val="0033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</a:rPr>
                        <a:t>не менее 0,35</a:t>
                      </a:r>
                    </a:p>
                    <a:p>
                      <a:pPr algn="ctr"/>
                      <a:endParaRPr lang="ru-RU" sz="2000" b="1" cap="none" spc="0" dirty="0">
                        <a:ln w="1905"/>
                        <a:solidFill>
                          <a:srgbClr val="0033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 smtClean="0">
                          <a:ln w="1905"/>
                          <a:solidFill>
                            <a:srgbClr val="0033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</a:rPr>
                        <a:t>В обуви по сухим покрытиям полов в жилых, общественных и производственных помещениях</a:t>
                      </a:r>
                    </a:p>
                  </a:txBody>
                  <a:tcPr/>
                </a:tc>
              </a:tr>
              <a:tr h="9854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 smtClean="0">
                          <a:ln w="1905"/>
                          <a:solidFill>
                            <a:srgbClr val="0033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</a:rPr>
                        <a:t>не менее 0,4 и не более 0,6</a:t>
                      </a:r>
                    </a:p>
                    <a:p>
                      <a:pPr algn="ctr"/>
                      <a:endParaRPr lang="ru-RU" sz="2000" b="1" cap="none" spc="0" dirty="0">
                        <a:ln w="1905"/>
                        <a:solidFill>
                          <a:srgbClr val="0033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none" spc="0" dirty="0" smtClean="0">
                          <a:ln w="1905"/>
                          <a:solidFill>
                            <a:srgbClr val="0033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</a:rPr>
                        <a:t>В обуви по сухим покрытиям полов в спортивных залах</a:t>
                      </a:r>
                    </a:p>
                    <a:p>
                      <a:pPr algn="ctr"/>
                      <a:endParaRPr lang="ru-RU" sz="2000" b="1" cap="none" spc="0" dirty="0">
                        <a:ln w="1905"/>
                        <a:solidFill>
                          <a:srgbClr val="00330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6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10217"/>
          <a:ext cx="8715435" cy="5219047"/>
        </p:xfrm>
        <a:graphic>
          <a:graphicData uri="http://schemas.openxmlformats.org/drawingml/2006/table">
            <a:tbl>
              <a:tblPr/>
              <a:tblGrid>
                <a:gridCol w="1874581"/>
                <a:gridCol w="1749432"/>
                <a:gridCol w="1749432"/>
                <a:gridCol w="1748552"/>
                <a:gridCol w="1593438"/>
              </a:tblGrid>
              <a:tr h="47153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u="none" strike="noStrike" cap="small" spc="25" dirty="0">
                        <a:solidFill>
                          <a:srgbClr val="C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b="1" u="none" cap="small" spc="25" dirty="0" smtClean="0">
                        <a:solidFill>
                          <a:srgbClr val="C000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u="none" cap="small" spc="25" dirty="0" smtClean="0"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latin typeface="Georgia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800" b="1" u="none" cap="small" spc="25" dirty="0" smtClean="0"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latin typeface="Georgia"/>
                          <a:ea typeface="Times New Roman"/>
                        </a:rPr>
                        <a:t>о</a:t>
                      </a:r>
                      <a:r>
                        <a:rPr lang="ru-RU" sz="1800" b="1" u="none" cap="small" spc="25" dirty="0" smtClean="0"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latin typeface="Georgia"/>
                          <a:ea typeface="Times New Roman"/>
                          <a:cs typeface="Times New Roman"/>
                        </a:rPr>
                        <a:t>крытие </a:t>
                      </a:r>
                      <a:r>
                        <a:rPr lang="ru-RU" sz="1800" b="1" u="none" cap="small" spc="25" dirty="0"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latin typeface="Georgia"/>
                          <a:ea typeface="Times New Roman"/>
                          <a:cs typeface="Times New Roman"/>
                        </a:rPr>
                        <a:t>пола</a:t>
                      </a:r>
                      <a:endParaRPr lang="ru-RU" sz="2800" b="1" u="none" dirty="0">
                        <a:gradFill flip="none" rotWithShape="1">
                          <a:gsLst>
                            <a:gs pos="0">
                              <a:srgbClr val="C00000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C00000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C00000">
                                <a:shade val="100000"/>
                                <a:satMod val="115000"/>
                              </a:srgb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latin typeface="Georgia"/>
                          <a:ea typeface="Times New Roman"/>
                          <a:cs typeface="Times New Roman"/>
                        </a:rPr>
                        <a:t>ПЛОЩАДЬ ПОЛА</a:t>
                      </a:r>
                      <a:r>
                        <a:rPr lang="ru-RU" sz="2000" b="1" dirty="0" smtClean="0"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latin typeface="Georgia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en-US" sz="2000" b="1" dirty="0" smtClean="0"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latin typeface="Georgia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ru-RU" sz="2000" b="1" dirty="0" smtClean="0"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latin typeface="Georgia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2000" b="1" dirty="0" smtClean="0"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latin typeface="Georgia"/>
                          <a:ea typeface="Times New Roman"/>
                        </a:rPr>
                        <a:t>м</a:t>
                      </a:r>
                      <a:r>
                        <a:rPr lang="ru-RU" sz="2000" b="1" baseline="30000" dirty="0" smtClean="0"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latin typeface="Georgia"/>
                          <a:ea typeface="Times New Roman"/>
                        </a:rPr>
                        <a:t>2</a:t>
                      </a:r>
                      <a:endParaRPr lang="ru-RU" sz="3200" dirty="0">
                        <a:gradFill flip="none" rotWithShape="1">
                          <a:gsLst>
                            <a:gs pos="0">
                              <a:srgbClr val="C00000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C00000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C00000">
                                <a:shade val="100000"/>
                                <a:satMod val="115000"/>
                              </a:srgb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6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</a:rPr>
                        <a:t>1 ЭТАЖ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</a:rPr>
                        <a:t>2 ЭТАЖ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</a:rPr>
                        <a:t>3 ЭТАЖ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</a:rPr>
                        <a:t>ШКОЛА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6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latin typeface="Georgia"/>
                          <a:ea typeface="TimesNewRomanPSMT"/>
                        </a:rPr>
                        <a:t>БЕЗОПАСН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Georgia"/>
                          <a:ea typeface="TimesNewRomanPSMT"/>
                        </a:rPr>
                        <a:t>О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3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33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ОКРАШЕНЫЙ 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ДЕРЕВЯННЫЙ  ПОЛ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CC"/>
                          </a:solidFill>
                          <a:latin typeface="Georgia"/>
                          <a:ea typeface="TimesNewRomanPSMT"/>
                        </a:rPr>
                        <a:t>61%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CC"/>
                          </a:solidFill>
                          <a:latin typeface="Georgia"/>
                          <a:ea typeface="TimesNewRomanPSMT"/>
                        </a:rPr>
                        <a:t>45%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CC"/>
                          </a:solidFill>
                          <a:latin typeface="Georgia"/>
                          <a:ea typeface="TimesNewRomanPSMT"/>
                        </a:rPr>
                        <a:t>51,86%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CC"/>
                          </a:solidFill>
                          <a:latin typeface="Georgia"/>
                          <a:ea typeface="TimesNewRomanPSMT"/>
                        </a:rPr>
                        <a:t>54%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365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latin typeface="Georgia"/>
                          <a:ea typeface="TimesNewRomanPSMT"/>
                        </a:rPr>
                        <a:t>МЕНЕЕ </a:t>
                      </a:r>
                      <a:r>
                        <a:rPr lang="ru-RU" sz="1800" b="1" dirty="0" smtClean="0"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latin typeface="Georgia"/>
                          <a:ea typeface="TimesNewRomanPSMT"/>
                        </a:rPr>
                        <a:t>  БЕЗОПАСНО</a:t>
                      </a:r>
                      <a:endParaRPr lang="ru-RU" sz="3200" dirty="0">
                        <a:gradFill flip="none" rotWithShape="1">
                          <a:gsLst>
                            <a:gs pos="0">
                              <a:srgbClr val="C00000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C00000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C00000">
                                <a:shade val="100000"/>
                                <a:satMod val="115000"/>
                              </a:srgb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02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33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ОКРАШЕННАЯ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КЕРАМИЧЕСКАЯ ПЛИТКА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CC"/>
                          </a:solidFill>
                          <a:latin typeface="Georgia"/>
                          <a:ea typeface="TimesNewRomanPSMT"/>
                        </a:rPr>
                        <a:t>25,6%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CC"/>
                          </a:solidFill>
                          <a:latin typeface="Georgia"/>
                          <a:ea typeface="TimesNewRomanPSMT"/>
                        </a:rPr>
                        <a:t>6,2%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CC"/>
                          </a:solidFill>
                          <a:latin typeface="Georgia"/>
                          <a:ea typeface="TimesNewRomanPSMT"/>
                        </a:rPr>
                        <a:t>5,1%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CC"/>
                          </a:solidFill>
                          <a:latin typeface="Georgia"/>
                          <a:ea typeface="TimesNewRomanPSMT"/>
                        </a:rPr>
                        <a:t>14%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48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rgbClr val="003300"/>
                        </a:solidFill>
                        <a:latin typeface="Georgia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ОКРАШЕННЫЙ </a:t>
                      </a:r>
                      <a:r>
                        <a:rPr lang="ru-RU" sz="1400" b="1" dirty="0">
                          <a:solidFill>
                            <a:srgbClr val="003300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БЕТОННЫЙ ПОЛ</a:t>
                      </a:r>
                      <a:endParaRPr lang="ru-RU" sz="3200" b="1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CC"/>
                          </a:solidFill>
                          <a:latin typeface="Georgia"/>
                          <a:ea typeface="TimesNewRomanPSMT"/>
                        </a:rPr>
                        <a:t>4,2%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CC"/>
                          </a:solidFill>
                          <a:latin typeface="Georgia"/>
                          <a:ea typeface="TimesNewRomanPSMT"/>
                        </a:rPr>
                        <a:t>1,4%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CC"/>
                          </a:solidFill>
                          <a:latin typeface="Georgia"/>
                          <a:ea typeface="TimesNewRomanPSMT"/>
                        </a:rPr>
                        <a:t>2%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0000CC"/>
                          </a:solidFill>
                          <a:latin typeface="Georgia"/>
                          <a:ea typeface="TimesNewRomanPSMT"/>
                        </a:rPr>
                        <a:t>2,9%</a:t>
                      </a:r>
                      <a:endParaRPr lang="ru-RU" sz="3200" dirty="0">
                        <a:latin typeface="Times New Roman"/>
                        <a:ea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7158" y="5500702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Предположение независимости коэффициента трения  скольжения от рода подошвы обуви и материала поверхности пола не подтвердилось</a:t>
            </a:r>
            <a:endParaRPr lang="ru-RU" sz="20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3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642918"/>
          <a:ext cx="8501120" cy="5286413"/>
        </p:xfrm>
        <a:graphic>
          <a:graphicData uri="http://schemas.openxmlformats.org/drawingml/2006/table">
            <a:tbl>
              <a:tblPr/>
              <a:tblGrid>
                <a:gridCol w="1714511"/>
                <a:gridCol w="1023113"/>
                <a:gridCol w="1357089"/>
                <a:gridCol w="1477450"/>
                <a:gridCol w="1355116"/>
                <a:gridCol w="1573841"/>
              </a:tblGrid>
              <a:tr h="2950596">
                <a:tc gridSpan="6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none" spc="0" dirty="0" smtClean="0">
                          <a:ln w="1905"/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  <a:ea typeface="TimesNewRomanPSMT"/>
                          <a:cs typeface="Times New Roman"/>
                        </a:rPr>
                        <a:t>КЛАССИФИКАЦИЯ</a:t>
                      </a:r>
                      <a:r>
                        <a:rPr lang="ru-RU" sz="1600" b="1" cap="none" spc="0" baseline="0" dirty="0" smtClean="0">
                          <a:ln w="1905"/>
                          <a:gradFill flip="none" rotWithShape="1">
                            <a:gsLst>
                              <a:gs pos="0">
                                <a:srgbClr val="C00000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C00000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C00000">
                                  <a:shade val="100000"/>
                                  <a:satMod val="115000"/>
                                </a:srgbClr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  <a:tileRect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Georgia" pitchFamily="18" charset="0"/>
                          <a:ea typeface="TimesNewRomanPSMT"/>
                          <a:cs typeface="Times New Roman"/>
                        </a:rPr>
                        <a:t> ОБУВИ ПО РОДУ МАТЕРИАЛА ПОДОШВЫ </a:t>
                      </a:r>
                      <a:endParaRPr lang="ru-RU" sz="1600" b="1" cap="none" spc="0" dirty="0" smtClean="0">
                        <a:ln w="1905"/>
                        <a:gradFill flip="none" rotWithShape="1">
                          <a:gsLst>
                            <a:gs pos="0">
                              <a:srgbClr val="C00000">
                                <a:shade val="30000"/>
                                <a:satMod val="115000"/>
                              </a:srgbClr>
                            </a:gs>
                            <a:gs pos="50000">
                              <a:srgbClr val="C00000">
                                <a:shade val="67500"/>
                                <a:satMod val="115000"/>
                              </a:srgbClr>
                            </a:gs>
                            <a:gs pos="100000">
                              <a:srgbClr val="C00000">
                                <a:shade val="100000"/>
                                <a:satMod val="115000"/>
                              </a:srgbClr>
                            </a:gs>
                          </a:gsLst>
                          <a:path path="circle">
                            <a:fillToRect l="50000" t="50000" r="50000" b="50000"/>
                          </a:path>
                          <a:tileRect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Georgia" pitchFamily="18" charset="0"/>
                        <a:ea typeface="TimesNewRomanPSMT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000099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7975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small" spc="25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допустимый   </a:t>
                      </a:r>
                      <a:r>
                        <a:rPr lang="ru-RU" sz="2400" b="1" i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small" spc="25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допустимый   </a:t>
                      </a:r>
                      <a:r>
                        <a:rPr lang="ru-RU" sz="2400" b="1" i="1" dirty="0" err="1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cap="small" spc="25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менее </a:t>
                      </a:r>
                      <a:r>
                        <a:rPr lang="ru-RU" sz="1600" b="1" cap="small" spc="25" dirty="0" smtClean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желательный  </a:t>
                      </a:r>
                      <a:r>
                        <a:rPr lang="ru-RU" sz="2400" b="1" i="1" dirty="0" err="1" smtClean="0">
                          <a:solidFill>
                            <a:srgbClr val="0000CC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μ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78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Образец </a:t>
                      </a:r>
                      <a:endParaRPr lang="ru-RU" sz="1400" b="1" i="1" dirty="0" smtClean="0">
                        <a:solidFill>
                          <a:srgbClr val="000066"/>
                        </a:solidFill>
                        <a:latin typeface="Georgia" pitchFamily="18" charset="0"/>
                        <a:ea typeface="TimesNewRomanPSMT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№</a:t>
                      </a:r>
                      <a:r>
                        <a:rPr lang="ru-RU" sz="1400" b="1" i="1" dirty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4 </a:t>
                      </a:r>
                      <a:r>
                        <a:rPr lang="ru-RU" sz="1400" b="1" i="1" dirty="0" smtClean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– 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подошва </a:t>
                      </a:r>
                      <a:r>
                        <a:rPr lang="ru-RU" sz="1400" b="1" i="1" dirty="0" err="1">
                          <a:solidFill>
                            <a:srgbClr val="000066"/>
                          </a:solidFill>
                          <a:latin typeface="Georgia" pitchFamily="18" charset="0"/>
                          <a:ea typeface="TimesNewRoman+2+1"/>
                          <a:cs typeface="Times New Roman"/>
                        </a:rPr>
                        <a:t>ТПУ-</a:t>
                      </a:r>
                      <a:r>
                        <a:rPr lang="ru-RU" sz="1100" b="1" i="1" dirty="0" err="1">
                          <a:solidFill>
                            <a:srgbClr val="000066"/>
                          </a:solidFill>
                          <a:latin typeface="Georgia" pitchFamily="18" charset="0"/>
                          <a:ea typeface="TimesNewRoman+2+1"/>
                          <a:cs typeface="Times New Roman"/>
                        </a:rPr>
                        <a:t>термоэластопласт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Образец №3 – подошва Р-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резина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Образец </a:t>
                      </a:r>
                      <a:endParaRPr lang="ru-RU" sz="1400" b="1" i="1" dirty="0" smtClean="0">
                        <a:solidFill>
                          <a:srgbClr val="000066"/>
                        </a:solidFill>
                        <a:latin typeface="Georgia" pitchFamily="18" charset="0"/>
                        <a:ea typeface="TimesNewRomanPSMT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№</a:t>
                      </a:r>
                      <a:r>
                        <a:rPr lang="ru-RU" sz="1400" b="1" i="1" dirty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2 – подошва </a:t>
                      </a:r>
                      <a:r>
                        <a:rPr lang="ru-RU" sz="1400" b="1" i="1" dirty="0" err="1">
                          <a:solidFill>
                            <a:srgbClr val="000066"/>
                          </a:solidFill>
                          <a:latin typeface="Georgia" pitchFamily="18" charset="0"/>
                          <a:ea typeface="TimesNewRoman+2+1"/>
                          <a:cs typeface="Times New Roman"/>
                        </a:rPr>
                        <a:t>ПУ-</a:t>
                      </a:r>
                      <a:r>
                        <a:rPr lang="ru-RU" sz="1100" b="1" i="1" dirty="0" err="1">
                          <a:solidFill>
                            <a:srgbClr val="000066"/>
                          </a:solidFill>
                          <a:latin typeface="Georgia" pitchFamily="18" charset="0"/>
                          <a:ea typeface="TimesNewRoman+2+1"/>
                          <a:cs typeface="Times New Roman"/>
                        </a:rPr>
                        <a:t>полиуретан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Образец </a:t>
                      </a:r>
                      <a:endParaRPr lang="ru-RU" sz="1400" b="1" i="1" dirty="0" smtClean="0">
                        <a:solidFill>
                          <a:srgbClr val="000066"/>
                        </a:solidFill>
                        <a:latin typeface="Georgia" pitchFamily="18" charset="0"/>
                        <a:ea typeface="TimesNewRomanPSMT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№</a:t>
                      </a:r>
                      <a:r>
                        <a:rPr lang="ru-RU" sz="1400" b="1" i="1" dirty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6 – подошва </a:t>
                      </a:r>
                      <a:r>
                        <a:rPr lang="ru-RU" sz="1400" b="1" i="1" dirty="0" err="1">
                          <a:solidFill>
                            <a:srgbClr val="000066"/>
                          </a:solidFill>
                          <a:latin typeface="Georgia" pitchFamily="18" charset="0"/>
                          <a:ea typeface="TimesNewRoman+2+1"/>
                          <a:cs typeface="Times New Roman"/>
                        </a:rPr>
                        <a:t>ПУ-</a:t>
                      </a:r>
                      <a:r>
                        <a:rPr lang="ru-RU" sz="1100" b="1" i="1" dirty="0" err="1">
                          <a:solidFill>
                            <a:srgbClr val="000066"/>
                          </a:solidFill>
                          <a:latin typeface="Georgia" pitchFamily="18" charset="0"/>
                          <a:ea typeface="TimesNewRoman+2+1"/>
                          <a:cs typeface="Times New Roman"/>
                        </a:rPr>
                        <a:t>полиуретан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Образец </a:t>
                      </a:r>
                      <a:endParaRPr lang="ru-RU" sz="1400" b="1" i="1" dirty="0" smtClean="0">
                        <a:solidFill>
                          <a:srgbClr val="000066"/>
                        </a:solidFill>
                        <a:latin typeface="Georgia" pitchFamily="18" charset="0"/>
                        <a:ea typeface="TimesNewRomanPSMT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№</a:t>
                      </a:r>
                      <a:r>
                        <a:rPr lang="ru-RU" sz="1400" b="1" i="1" dirty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1 – подошва </a:t>
                      </a:r>
                      <a:r>
                        <a:rPr lang="ru-RU" sz="1400" b="1" i="1" dirty="0" err="1">
                          <a:solidFill>
                            <a:srgbClr val="000066"/>
                          </a:solidFill>
                          <a:latin typeface="Georgia" pitchFamily="18" charset="0"/>
                          <a:ea typeface="TimesNewRoman+2+1"/>
                          <a:cs typeface="Times New Roman"/>
                        </a:rPr>
                        <a:t>ПВХ-</a:t>
                      </a:r>
                      <a:r>
                        <a:rPr lang="ru-RU" sz="1100" b="1" i="1" dirty="0" err="1">
                          <a:solidFill>
                            <a:srgbClr val="000066"/>
                          </a:solidFill>
                          <a:latin typeface="Georgia" pitchFamily="18" charset="0"/>
                          <a:ea typeface="TimesNewRoman+2+1"/>
                          <a:cs typeface="Times New Roman"/>
                        </a:rPr>
                        <a:t>поливинил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+2+1"/>
                          <a:cs typeface="Times New Roman"/>
                        </a:rPr>
                        <a:t>хлорид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Образец </a:t>
                      </a:r>
                      <a:endParaRPr lang="ru-RU" sz="1400" b="1" i="1" dirty="0" smtClean="0">
                        <a:solidFill>
                          <a:srgbClr val="000066"/>
                        </a:solidFill>
                        <a:latin typeface="Georgia" pitchFamily="18" charset="0"/>
                        <a:ea typeface="TimesNewRomanPSMT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№</a:t>
                      </a:r>
                      <a:r>
                        <a:rPr lang="ru-RU" sz="1400" b="1" i="1" dirty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5 – </a:t>
                      </a:r>
                      <a:endParaRPr lang="ru-RU" sz="1400" b="1" i="1" dirty="0" smtClean="0">
                        <a:solidFill>
                          <a:srgbClr val="000066"/>
                        </a:solidFill>
                        <a:latin typeface="Georgia" pitchFamily="18" charset="0"/>
                        <a:ea typeface="TimesNewRomanPSMT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 smtClean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PSMT"/>
                          <a:cs typeface="Times New Roman"/>
                        </a:rPr>
                        <a:t>подошва </a:t>
                      </a:r>
                      <a:r>
                        <a:rPr lang="ru-RU" sz="1400" b="1" i="1" dirty="0" smtClean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+2+1"/>
                          <a:cs typeface="Times New Roman"/>
                        </a:rPr>
                        <a:t>ПВХ-</a:t>
                      </a: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 err="1" smtClean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+2+1"/>
                          <a:cs typeface="Times New Roman"/>
                        </a:rPr>
                        <a:t>поливинил</a:t>
                      </a:r>
                      <a:endParaRPr lang="ru-RU" sz="1400" b="1" dirty="0">
                        <a:solidFill>
                          <a:srgbClr val="00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i="1" dirty="0">
                          <a:solidFill>
                            <a:srgbClr val="000066"/>
                          </a:solidFill>
                          <a:latin typeface="Georgia" pitchFamily="18" charset="0"/>
                          <a:ea typeface="TimesNewRoman+2+1"/>
                          <a:cs typeface="Times New Roman"/>
                        </a:rPr>
                        <a:t>хлорид</a:t>
                      </a:r>
                      <a:endParaRPr lang="ru-RU" sz="1100" b="1" dirty="0">
                        <a:solidFill>
                          <a:srgbClr val="00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H:\Documents and Settings\166\Local Settings\Temporary Internet Files\Content.Word\Копия DSCF286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214422"/>
            <a:ext cx="457203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chemeClr val="accent2">
                <a:lumMod val="75000"/>
                <a:alpha val="28000"/>
              </a:scheme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28596" y="172501"/>
            <a:ext cx="8358246" cy="589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NewRomanPSMT"/>
              </a:rPr>
              <a:t>ЗАКЛЮЧЕНИЕ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all" normalizeH="0" baseline="0" dirty="0" smtClean="0">
              <a:ln w="9000" cmpd="sng">
                <a:solidFill>
                  <a:srgbClr val="C00000"/>
                </a:solidFill>
                <a:prstDash val="solid"/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Times New Roman" pitchFamily="18" charset="0"/>
              </a:rPr>
              <a:t>Проектная работа  позволила</a:t>
            </a: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Выяснить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,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человек издавна использует   знания о явлении трения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Провести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инновационно-экспериментальное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и 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практико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– ориентированное </a:t>
            </a:r>
            <a:r>
              <a:rPr lang="ru-RU" sz="2000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задание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Выявить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обувь с наибольшим и наименьшим коэффициентом трения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μ</a:t>
            </a:r>
            <a:r>
              <a:rPr lang="ru-RU" sz="2000" i="1" dirty="0" smtClean="0">
                <a:solidFill>
                  <a:srgbClr val="000066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000066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Выяснить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род </a:t>
            </a:r>
            <a:r>
              <a:rPr lang="ru-RU" sz="2000" dirty="0" smtClean="0">
                <a:latin typeface="Georgia" pitchFamily="18" charset="0"/>
                <a:ea typeface="TimesNewRomanPSMT"/>
                <a:cs typeface="Times New Roman" pitchFamily="18" charset="0"/>
              </a:rPr>
              <a:t>напольного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 покрытия с наибольшей устойчивостью к скольжению  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(дерево)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и недостаточным сопротивлению скольжения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TimesNewRomanPSMT"/>
                <a:cs typeface="Times New Roman" pitchFamily="18" charset="0"/>
              </a:rPr>
              <a:t>(керамика)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Рассчитать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площади пола безопасной и </a:t>
            </a:r>
            <a:r>
              <a:rPr lang="ru-RU" sz="2000" dirty="0" err="1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травмоопасной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для здоровья детей 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Times New Roman" pitchFamily="18" charset="0"/>
              </a:rPr>
              <a:t>Обнаружить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Georgia" pitchFamily="18" charset="0"/>
                <a:ea typeface="Times New Roman" pitchFamily="18" charset="0"/>
              </a:rPr>
              <a:t>, 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замена  деревянного покрытия пола  на линолеум  привела к незначительному уменьшению трения для обуви с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Times New Roman" pitchFamily="18" charset="0"/>
              </a:rPr>
              <a:t>ПВХ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– подошвой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500042"/>
            <a:ext cx="850112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u="none" strike="noStrike" cap="all" normalizeH="0" baseline="0" dirty="0" smtClean="0">
                <a:ln w="9000" cmpd="sng">
                  <a:solidFill>
                    <a:srgbClr val="A50021"/>
                  </a:solidFill>
                  <a:prstDash val="solid"/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</a:rPr>
              <a:t>Практические   советы   школьникам   по предупреждению   травматизма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1" u="none" strike="noStrike" cap="all" normalizeH="0" baseline="0" dirty="0" smtClean="0">
              <a:ln w="9000" cmpd="sng">
                <a:solidFill>
                  <a:srgbClr val="A50021"/>
                </a:solidFill>
                <a:prstDash val="solid"/>
              </a:ln>
              <a:gradFill flip="none" rotWithShape="1">
                <a:gsLst>
                  <a:gs pos="0">
                    <a:srgbClr val="A50021">
                      <a:shade val="30000"/>
                      <a:satMod val="115000"/>
                    </a:srgbClr>
                  </a:gs>
                  <a:gs pos="50000">
                    <a:srgbClr val="A50021">
                      <a:shade val="67500"/>
                      <a:satMod val="115000"/>
                    </a:srgbClr>
                  </a:gs>
                  <a:gs pos="100000">
                    <a:srgbClr val="A50021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1) Необходимо учитывать:</a:t>
            </a:r>
            <a:endParaRPr kumimoji="0" lang="ru-RU" b="1" i="1" u="none" strike="noStrike" cap="none" normalizeH="0" baseline="0" dirty="0" smtClean="0">
              <a:ln>
                <a:noFill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/>
              <a:latin typeface="Georgia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Наиболее безопасные для перемещения участки с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деревянным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напольным покрытием и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оргалитом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Georgia" pitchFamily="18" charset="0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A5002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Наибольшая опасность возникает на поверхности из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керамической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плитки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2) Соблюдать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правила  поведения: ходьба и бег должны быть оптимальными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3) Быть предельно внимательным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при хождении по мокрому  полу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4) Не желательно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приобретать обувь с </a:t>
            </a:r>
            <a:r>
              <a:rPr kumimoji="0" lang="ru-RU" sz="2000" b="1" i="1" u="none" strike="noStrike" normalizeH="0" baseline="0" dirty="0" smtClean="0">
                <a:ln w="1905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ПВХ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NewRoman+2+1"/>
                <a:cs typeface="Times New Roman" pitchFamily="18" charset="0"/>
              </a:rPr>
              <a:t>подошвой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643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1905"/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Цифровая  лаборатория  «Архимед»</a:t>
            </a:r>
          </a:p>
          <a:p>
            <a:pPr lvl="0" algn="ctr">
              <a:spcBef>
                <a:spcPct val="0"/>
              </a:spcBef>
              <a:defRPr/>
            </a:pPr>
            <a:endParaRPr lang="ru-RU" sz="24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Times New Roman" pitchFamily="18" charset="0"/>
              </a:rPr>
              <a:t>Определение факторов, влияющих на величину силу трения скольжения </a:t>
            </a:r>
            <a:endParaRPr lang="ru-RU" sz="2400" b="1" dirty="0">
              <a:ln w="1905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5" name="Picture 2" descr="DSCF2899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714480" y="2214554"/>
            <a:ext cx="6072230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149987" dist="250190" dir="8460000" algn="ctr">
              <a:srgbClr val="A50021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00034" y="715486"/>
            <a:ext cx="835824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rgbClr val="A50021"/>
                  </a:solidFill>
                  <a:prstDash val="solid"/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</a:rPr>
              <a:t>ПРАКТИЧЕСКАЯ ЗНАЧИМОСТЬ ПРОЕКТА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all" normalizeH="0" baseline="0" dirty="0" smtClean="0">
              <a:ln w="9000" cmpd="sng">
                <a:solidFill>
                  <a:srgbClr val="A50021"/>
                </a:solidFill>
                <a:prstDash val="solid"/>
              </a:ln>
              <a:solidFill>
                <a:srgbClr val="A50021"/>
              </a:soli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Times New Roman" pitchFamily="18" charset="0"/>
              </a:rPr>
              <a:t>Результаты исследования  могут  быть использованы: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effectLst/>
              <a:latin typeface="Georgia" pitchFamily="18" charset="0"/>
            </a:endParaRPr>
          </a:p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i="1" dirty="0" smtClean="0">
                <a:solidFill>
                  <a:srgbClr val="0000FF"/>
                </a:solidFill>
                <a:latin typeface="Georgia" pitchFamily="18" charset="0"/>
                <a:ea typeface="Times New Roman" pitchFamily="18" charset="0"/>
              </a:rPr>
              <a:t>1)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Школьниками для повышения образовательного уровня на уроках, элективных занятиях;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</a:rPr>
              <a:t>2)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Администрацией  школы, во избежание травматизма, по замене наиболее опасных участков пола  на безопасные напольные покрытия;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</a:rPr>
              <a:t>3) </a:t>
            </a:r>
            <a:r>
              <a:rPr kumimoji="0" lang="ru-RU" sz="2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</a:rPr>
              <a:t>Учениками по соблюдению мер предосторожности при движении по территории  школы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28596" y="458253"/>
            <a:ext cx="8358246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normalizeH="0" baseline="0" dirty="0" smtClean="0">
                <a:ln w="90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Calibri" pitchFamily="34" charset="0"/>
                <a:cs typeface="Times New Roman" pitchFamily="18" charset="0"/>
              </a:rPr>
              <a:t>РАБОТА   НАД   ПРОЕКТОМ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1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вызвала интерес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 изучению явления трения – определению факторов, влияющих на величину силы трения скольжения, с применением специальной цифровой лаборатории «Архимед»;</a:t>
            </a:r>
            <a:endParaRPr kumimoji="0" lang="ru-RU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позволила осознать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влияние силы трения скольжения на безопасность передвижения ученика по школе;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укрепила мотивацию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к  дальнейшей научно-исследовательской деятельности;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0"/>
                </a:gra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содействовала развитию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исследовательских способностей, навыков  сотрудничества  в группе, выступления  перед аудиторией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857356" y="571480"/>
            <a:ext cx="607223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rgbClr val="A50021"/>
                  </a:solidFill>
                  <a:prstDash val="solid"/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</a:rPr>
              <a:t>Спасибо  за  внимание</a:t>
            </a:r>
          </a:p>
          <a:p>
            <a:endParaRPr lang="ru-RU" dirty="0"/>
          </a:p>
        </p:txBody>
      </p:sp>
      <p:pic>
        <p:nvPicPr>
          <p:cNvPr id="1026" name="Picture 2" descr="C:\Users\PC\Desktop\DSCF2961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14488"/>
            <a:ext cx="6286544" cy="4087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49987" dist="250190" dir="8460000" algn="ctr">
              <a:schemeClr val="accent6">
                <a:lumMod val="75000"/>
                <a:alpha val="28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5000" contrast="9000"/>
          </a:blip>
          <a:stretch>
            <a:fillRect/>
          </a:stretch>
        </p:blipFill>
        <p:spPr>
          <a:xfrm>
            <a:off x="0" y="-24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428604"/>
          <a:ext cx="8643998" cy="5758854"/>
        </p:xfrm>
        <a:graphic>
          <a:graphicData uri="http://schemas.openxmlformats.org/drawingml/2006/table">
            <a:tbl>
              <a:tblPr firstRow="1" bandRow="1">
                <a:solidFill>
                  <a:srgbClr val="FFFFFF"/>
                </a:solidFill>
                <a:tableStyleId>{5DA37D80-6434-44D0-A028-1B22A696006F}</a:tableStyleId>
              </a:tblPr>
              <a:tblGrid>
                <a:gridCol w="3889799"/>
                <a:gridCol w="4754199"/>
              </a:tblGrid>
              <a:tr h="428628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cap="all" spc="0" dirty="0" smtClean="0">
                          <a:ln w="9000" cmpd="sng">
                            <a:solidFill>
                              <a:srgbClr val="A50021"/>
                            </a:solidFill>
                            <a:prstDash val="solid"/>
                          </a:ln>
                          <a:gradFill flip="none" rotWithShape="1">
                            <a:gsLst>
                              <a:gs pos="0">
                                <a:srgbClr val="A50021">
                                  <a:shade val="30000"/>
                                  <a:satMod val="115000"/>
                                </a:srgbClr>
                              </a:gs>
                              <a:gs pos="50000">
                                <a:srgbClr val="A50021">
                                  <a:shade val="67500"/>
                                  <a:satMod val="115000"/>
                                </a:srgbClr>
                              </a:gs>
                              <a:gs pos="100000">
                                <a:srgbClr val="A50021">
                                  <a:shade val="100000"/>
                                  <a:satMod val="115000"/>
                                </a:srgbClr>
                              </a:gs>
                            </a:gsLst>
                            <a:lin ang="18900000" scaled="1"/>
                            <a:tileRect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Georgia" pitchFamily="18" charset="0"/>
                        </a:rPr>
                        <a:t>Выяснить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3954">
                <a:tc rowSpan="3">
                  <a:txBody>
                    <a:bodyPr/>
                    <a:lstStyle/>
                    <a:p>
                      <a:pPr lvl="0" algn="just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Зависит ли величина силы трения </a:t>
                      </a:r>
                    </a:p>
                    <a:p>
                      <a:pPr lvl="1" algn="just">
                        <a:buFont typeface="Wingdings" pitchFamily="2" charset="2"/>
                        <a:buChar char="Ø"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рода материала трущихся поверхностей,</a:t>
                      </a:r>
                    </a:p>
                    <a:p>
                      <a:pPr lvl="1" algn="just">
                        <a:buFont typeface="Wingdings" pitchFamily="2" charset="2"/>
                        <a:buChar char="Ø"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площади поверхностей соприкасающихся тел,</a:t>
                      </a:r>
                    </a:p>
                    <a:p>
                      <a:pPr lvl="1" algn="just">
                        <a:buFont typeface="Wingdings" pitchFamily="2" charset="2"/>
                        <a:buChar char="Ø"/>
                      </a:pPr>
                      <a:r>
                        <a:rPr lang="ru-RU" sz="16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силы нормального давления </a:t>
                      </a:r>
                      <a:r>
                        <a:rPr lang="en-US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тела на опору, по которой движется тело?</a:t>
                      </a:r>
                    </a:p>
                    <a:p>
                      <a:pPr algn="just"/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Насколько благоприятны условия пребывания учеников в нашей школе?</a:t>
                      </a:r>
                      <a:endParaRPr lang="ru-RU" sz="2000" b="1" i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928694">
                <a:tc vMerge="1">
                  <a:txBody>
                    <a:bodyPr/>
                    <a:lstStyle/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Влияет ли различная поверхность пола на движение учеников по школе?</a:t>
                      </a:r>
                      <a:endParaRPr lang="ru-RU" sz="2000" b="1" i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1112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Чему равен коэффициент трения скольжения разного рода подошв на различных покрытиях пола?</a:t>
                      </a:r>
                      <a:endParaRPr lang="ru-RU" sz="2000" b="1" i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863944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Как сказывается род материала трущихся поверхностей на коэффициент трения скольжения?</a:t>
                      </a:r>
                    </a:p>
                    <a:p>
                      <a:pPr algn="just"/>
                      <a:endParaRPr lang="ru-RU" b="1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Какие  участки пола могут  вызвать падения, травмы?</a:t>
                      </a:r>
                      <a:endParaRPr lang="ru-RU" sz="20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135732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/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Какую наиболее практичную обувь можно порекомендовать  носить  ученикам нашей школы, чтобы обезопасить  движения?</a:t>
                      </a:r>
                      <a:endParaRPr lang="ru-RU" sz="2000" b="1" i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Прямоугольник 2"/>
          <p:cNvSpPr/>
          <p:nvPr/>
        </p:nvSpPr>
        <p:spPr>
          <a:xfrm>
            <a:off x="1785918" y="357166"/>
            <a:ext cx="586731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A50021"/>
                  </a:solidFill>
                  <a:prstDash val="solid"/>
                </a:ln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Немного   истории</a:t>
            </a:r>
            <a:endParaRPr lang="ru-RU" sz="2800" b="1" cap="all" dirty="0">
              <a:ln w="9000" cmpd="sng">
                <a:solidFill>
                  <a:srgbClr val="A50021"/>
                </a:solidFill>
                <a:prstDash val="solid"/>
              </a:ln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4" name="Рисунок 3" descr="C:\Users\PC\Desktop\leonardo-da-vinci-inventatorul-ingenios-care-ne-inspira-si-astazi_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214554"/>
            <a:ext cx="2857520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chemeClr val="accent6">
                <a:lumMod val="75000"/>
                <a:alpha val="28000"/>
              </a:scheme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1285860"/>
            <a:ext cx="2500330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chemeClr val="accent6">
                <a:lumMod val="75000"/>
                <a:alpha val="28000"/>
              </a:scheme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285992"/>
            <a:ext cx="221457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chemeClr val="accent6">
                <a:lumMod val="75000"/>
                <a:alpha val="28000"/>
              </a:scheme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785786" y="5143512"/>
            <a:ext cx="207170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</a:rPr>
              <a:t>Леонардо да Винчи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</a:rPr>
              <a:t>(1452-1519)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071934" y="4357694"/>
            <a:ext cx="185738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</a:rPr>
              <a:t>Амонтон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</a:rPr>
              <a:t>Гийом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</a:rPr>
              <a:t>(1663-1707)           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Times New Roman" pitchFamily="18" charset="0"/>
              </a:rPr>
              <a:t>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786578" y="5224833"/>
            <a:ext cx="19795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</a:rPr>
              <a:t>Шарль Кулон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Georgia" pitchFamily="18" charset="0"/>
                <a:ea typeface="Times New Roman" pitchFamily="18" charset="0"/>
              </a:rPr>
              <a:t>(1736-1806)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Прямоугольник 3"/>
          <p:cNvSpPr/>
          <p:nvPr/>
        </p:nvSpPr>
        <p:spPr>
          <a:xfrm>
            <a:off x="1643042" y="42860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0042"/>
            <a:ext cx="80010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rgbClr val="A50021"/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Законы  Кулона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rgbClr val="A50021"/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(1781 </a:t>
            </a:r>
            <a:r>
              <a:rPr lang="ru-RU" sz="1600" b="1" cap="all" dirty="0" smtClean="0">
                <a:ln w="9000" cmpd="sng">
                  <a:solidFill>
                    <a:srgbClr val="A50021"/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г</a:t>
            </a:r>
            <a:r>
              <a:rPr lang="ru-RU" sz="2400" b="1" cap="all" dirty="0" smtClean="0">
                <a:ln w="9000" cmpd="sng">
                  <a:solidFill>
                    <a:srgbClr val="A50021"/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)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Georgia" pitchFamily="18" charset="0"/>
                <a:ea typeface="Times New Roman" pitchFamily="18" charset="0"/>
                <a:cs typeface="Arial" pitchFamily="34" charset="0"/>
              </a:rPr>
              <a:t>1 закон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:  </a:t>
            </a:r>
            <a:r>
              <a:rPr lang="ru-RU" sz="2400" b="1" i="1" dirty="0" err="1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Cила</a:t>
            </a:r>
            <a:r>
              <a:rPr lang="ru-RU" sz="2400" b="1" i="1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трения не зависит от величины площади  трущихся поверхностей</a:t>
            </a:r>
            <a:endParaRPr lang="ru-RU" sz="2400" dirty="0" smtClean="0">
              <a:solidFill>
                <a:srgbClr val="000099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sz="2800" b="1" u="sng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Georgia" pitchFamily="18" charset="0"/>
                <a:ea typeface="Times New Roman" pitchFamily="18" charset="0"/>
                <a:cs typeface="Arial" pitchFamily="34" charset="0"/>
              </a:rPr>
              <a:t>2 закон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b="1" i="1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err="1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F</a:t>
            </a:r>
            <a:r>
              <a:rPr lang="ru-RU" sz="2400" b="1" i="1" baseline="-30000" dirty="0" err="1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тр</a:t>
            </a:r>
            <a:r>
              <a:rPr lang="ru-RU" sz="2400" b="1" i="1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= </a:t>
            </a:r>
            <a:r>
              <a:rPr lang="ru-RU" sz="2400" b="1" i="1" dirty="0" err="1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μ </a:t>
            </a:r>
            <a:r>
              <a:rPr lang="ru-RU" sz="2400" b="1" i="1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N,</a:t>
            </a:r>
            <a:r>
              <a:rPr lang="ru-RU" sz="2400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2400" b="1" i="1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коэффициент трения скольжения </a:t>
            </a:r>
            <a:r>
              <a:rPr lang="ru-RU" sz="2400" b="1" i="1" dirty="0" err="1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μ </a:t>
            </a:r>
            <a:r>
              <a:rPr lang="ru-RU" sz="2400" b="1" i="1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равен тангенсу угла трения</a:t>
            </a:r>
            <a:endParaRPr lang="ru-RU" sz="2400" dirty="0" smtClean="0">
              <a:solidFill>
                <a:srgbClr val="000099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lang="ru-RU" sz="2800" b="1" u="sng" dirty="0" smtClean="0">
                <a:gradFill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latin typeface="Georgia" pitchFamily="18" charset="0"/>
                <a:ea typeface="Times New Roman" pitchFamily="18" charset="0"/>
                <a:cs typeface="Arial" pitchFamily="34" charset="0"/>
              </a:rPr>
              <a:t>3 закон</a:t>
            </a:r>
            <a:r>
              <a:rPr lang="ru-RU" sz="2800" b="1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ru-RU" sz="2400" b="1" i="1" dirty="0" smtClean="0">
                <a:solidFill>
                  <a:srgbClr val="0000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Сила трения зависит от материала тел, состояния трущихся поверхностей</a:t>
            </a:r>
            <a:endParaRPr lang="ru-RU" sz="2400" dirty="0" smtClean="0">
              <a:solidFill>
                <a:srgbClr val="000099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571472" y="214290"/>
            <a:ext cx="7858180" cy="10001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3200" b="1" i="0" u="none" strike="noStrike" kern="1200" normalizeH="0" baseline="0" noProof="0" dirty="0" smtClean="0">
                <a:ln w="1905"/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Цель:</a:t>
            </a:r>
            <a:r>
              <a:rPr kumimoji="0" lang="ru-RU" sz="2800" b="1" i="0" u="none" strike="noStrike" kern="1200" normalizeH="0" baseline="0" noProof="0" dirty="0" smtClean="0">
                <a:ln w="1905"/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400" b="1" i="0" u="none" strike="noStrike" kern="1200" normalizeH="0" baseline="0" noProof="0" dirty="0" smtClean="0">
                <a:ln w="1905"/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Times New Roman" pitchFamily="18" charset="0"/>
              </a:rPr>
              <a:t>изучить коэффициент трения скольжения с помощью новой технологии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+mj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normalizeH="0" baseline="0" noProof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1428736"/>
          <a:ext cx="8715436" cy="4909188"/>
        </p:xfrm>
        <a:graphic>
          <a:graphicData uri="http://schemas.openxmlformats.org/drawingml/2006/table">
            <a:tbl>
              <a:tblPr firstRow="1" bandRow="1">
                <a:solidFill>
                  <a:srgbClr val="FFFFFF"/>
                </a:solidFill>
                <a:tableStyleId>{8A107856-5554-42FB-B03E-39F5DBC370BA}</a:tableStyleId>
              </a:tblPr>
              <a:tblGrid>
                <a:gridCol w="3881665"/>
                <a:gridCol w="4833771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Направления</a:t>
                      </a:r>
                      <a:r>
                        <a:rPr lang="ru-RU" sz="2000" b="1" i="0" baseline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деятельности</a:t>
                      </a:r>
                      <a:endParaRPr lang="ru-RU" sz="2000" b="1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Задачи</a:t>
                      </a:r>
                      <a:endParaRPr lang="ru-RU" sz="2000" b="1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  <a:alpha val="6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rgbClr val="A50021"/>
                          </a:solidFill>
                          <a:latin typeface="Georgia" pitchFamily="18" charset="0"/>
                          <a:ea typeface="+mn-ea"/>
                          <a:cs typeface="Times New Roman" pitchFamily="18" charset="0"/>
                        </a:rPr>
                        <a:t>Инновационно-экспериментальное задание</a:t>
                      </a:r>
                      <a:endParaRPr lang="ru-RU" sz="1800" b="1" i="0" kern="1200" dirty="0" smtClean="0">
                        <a:solidFill>
                          <a:srgbClr val="A5002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«Исследование коэффициента трения скольжения пары трущихся тел»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b="1" i="0" kern="1200" dirty="0" smtClean="0">
                        <a:solidFill>
                          <a:srgbClr val="00206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Убедиться в выполнении законов Кулона методом горизонтальной плоскости</a:t>
                      </a:r>
                      <a:endParaRPr lang="ru-RU" sz="1800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i="0" kern="1200" dirty="0" smtClean="0">
                        <a:solidFill>
                          <a:srgbClr val="A50021"/>
                        </a:solidFill>
                        <a:latin typeface="Georgia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rgbClr val="A50021"/>
                          </a:solidFill>
                          <a:latin typeface="Georgia" pitchFamily="18" charset="0"/>
                          <a:ea typeface="+mn-ea"/>
                          <a:cs typeface="Times New Roman" pitchFamily="18" charset="0"/>
                        </a:rPr>
                        <a:t>Практико-ориентированное задание</a:t>
                      </a:r>
                      <a:endParaRPr lang="ru-RU" sz="1800" b="1" i="0" kern="1200" dirty="0" smtClean="0">
                        <a:solidFill>
                          <a:srgbClr val="A5002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1" i="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«Изучение коэффициента трения обувных подошв   о различные напольные поверхности школы»</a:t>
                      </a:r>
                      <a:endParaRPr lang="ru-RU" b="1" i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i="0" kern="120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1) </a:t>
                      </a:r>
                      <a:r>
                        <a:rPr lang="ru-RU" sz="1600" b="1" i="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Исследовать зависимость  силы трения подошвы обуви от материалов напольных поверхностей</a:t>
                      </a:r>
                    </a:p>
                    <a:p>
                      <a:pPr algn="just"/>
                      <a:r>
                        <a:rPr lang="ru-RU" sz="1600" b="1" i="0" kern="120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2) </a:t>
                      </a:r>
                      <a:r>
                        <a:rPr lang="ru-RU" sz="1600" b="1" i="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Определить коэффициенты трения подошв обуви, изготовленных из разных материалов  о различные напольные поверхности</a:t>
                      </a:r>
                    </a:p>
                    <a:p>
                      <a:pPr algn="just"/>
                      <a:r>
                        <a:rPr lang="ru-RU" sz="1600" b="1" i="0" kern="120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3) </a:t>
                      </a:r>
                      <a:r>
                        <a:rPr lang="ru-RU" sz="1600" b="1" i="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Определить наиболее практичные материалы подошв обуви для перемещения по школе</a:t>
                      </a:r>
                    </a:p>
                    <a:p>
                      <a:pPr algn="just"/>
                      <a:r>
                        <a:rPr lang="ru-RU" sz="1600" b="1" i="0" kern="120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4) </a:t>
                      </a:r>
                      <a:r>
                        <a:rPr lang="ru-RU" sz="1600" b="1" i="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Выявить зоны безопасного движения школьников</a:t>
                      </a:r>
                    </a:p>
                    <a:p>
                      <a:pPr algn="just"/>
                      <a:r>
                        <a:rPr lang="ru-RU" sz="1600" b="1" i="0" kern="1200" dirty="0" smtClean="0">
                          <a:solidFill>
                            <a:srgbClr val="A5002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5) </a:t>
                      </a:r>
                      <a:r>
                        <a:rPr lang="ru-RU" sz="1600" b="1" i="0" kern="12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Составить практические рекомендации школьникам</a:t>
                      </a:r>
                      <a:endParaRPr lang="ru-RU" sz="1600" b="1" i="0" dirty="0">
                        <a:solidFill>
                          <a:srgbClr val="000066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3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14282" y="841844"/>
            <a:ext cx="8715436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strike="noStrike" cap="all" normalizeH="0" baseline="0" dirty="0" smtClean="0">
                <a:ln w="9000" cmpd="sng">
                  <a:solidFill>
                    <a:srgbClr val="C00000"/>
                  </a:solidFill>
                  <a:prstDash val="solid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62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ИННОВАЦИОННО - ЭКСПЕРИМЕНТАЛЬНОЕ   ЗАДАНИЕ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normalizeH="0" baseline="0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strike="noStrike" normalizeH="0" baseline="0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«ИССЛЕДОВАНИЕ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КОЭФФИЦИЕНТА ТРЕНИЯ СКОЛЬЖЕНИЯ </a:t>
            </a:r>
            <a:endParaRPr kumimoji="0" lang="ru-RU" sz="24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ПАРЫ ТРУЩИХСЯ ТЕЛ»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normalizeH="0" baseline="0" dirty="0" smtClean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normalizeH="0" baseline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Предположение:</a:t>
            </a:r>
            <a:r>
              <a:rPr kumimoji="0" lang="ru-RU" b="1" i="1" strike="noStrike" normalizeH="0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i="1" dirty="0" smtClean="0">
                <a:ln w="1905"/>
                <a:solidFill>
                  <a:srgbClr val="00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200" b="1" i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200" b="1" i="1" u="none" strike="noStrike" normalizeH="0" baseline="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ри движении коэффициент трения не зависит от рода пары соприкасающихся тел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1" u="none" strike="noStrike" normalizeH="0" baseline="0" dirty="0" smtClean="0">
                <a:ln w="1905"/>
                <a:solidFill>
                  <a:srgbClr val="11711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(подготовительный, практический, аналитический)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normalizeH="0" baseline="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4282" y="5786454"/>
            <a:ext cx="871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spc="50" normalizeH="0" baseline="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Существует  лишь то, что можно измерить</a:t>
            </a:r>
            <a:r>
              <a:rPr kumimoji="0" lang="ru-RU" sz="1200" b="1" i="1" u="none" strike="noStrike" spc="50" normalizeH="0" baseline="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1" i="1" u="none" strike="noStrike" spc="50" normalizeH="0" baseline="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1" i="1" u="none" strike="noStrike" spc="50" normalizeH="0" baseline="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1" i="1" u="none" strike="noStrike" spc="50" normalizeH="0" baseline="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Макс Планк</a:t>
            </a:r>
            <a:endParaRPr kumimoji="0" lang="ru-RU" sz="3600" b="1" i="0" u="none" strike="noStrike" spc="50" normalizeH="0" baseline="0" dirty="0" smtClean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v10021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21000" contrast="9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14282" y="214290"/>
            <a:ext cx="8643966" cy="1426464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normalizeH="0" baseline="0" noProof="0" dirty="0" smtClean="0">
                <a:ln w="1905"/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Подготовительный этап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normalizeH="0" baseline="0" noProof="0" dirty="0" smtClean="0">
                <a:ln w="1905"/>
                <a:gradFill flip="none"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62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Georgia" pitchFamily="18" charset="0"/>
                <a:ea typeface="+mj-ea"/>
                <a:cs typeface="+mj-cs"/>
              </a:rPr>
              <a:t>Необходимые  средства  и оборудование </a:t>
            </a:r>
            <a:endParaRPr kumimoji="0" lang="ru-RU" sz="2800" b="1" i="0" u="none" strike="noStrike" kern="1200" normalizeH="0" baseline="0" noProof="0" dirty="0">
              <a:ln w="1905"/>
              <a:gradFill flip="none"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6200000" scaled="1"/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6" name="Picture 2" descr="H:\Documents and Settings\166\Рабочий стол\АРТЕМ ШКОЛЬНАЯ  КОНФЕРЕНЦИЯ 7 КЛ  2014\оборудование\IMG_6482.jpg"/>
          <p:cNvPicPr>
            <a:picLocks noChangeAspect="1" noChangeArrowheads="1"/>
          </p:cNvPicPr>
          <p:nvPr/>
        </p:nvPicPr>
        <p:blipFill>
          <a:blip r:embed="rId3" cstate="print">
            <a:lum bright="13000" contrast="20000"/>
          </a:blip>
          <a:srcRect/>
          <a:stretch>
            <a:fillRect/>
          </a:stretch>
        </p:blipFill>
        <p:spPr bwMode="auto">
          <a:xfrm>
            <a:off x="285720" y="1214422"/>
            <a:ext cx="8643998" cy="5429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chemeClr val="accent6">
                <a:lumMod val="50000"/>
                <a:alpha val="28000"/>
              </a:scheme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6"/>
          <p:cNvSpPr/>
          <p:nvPr/>
        </p:nvSpPr>
        <p:spPr>
          <a:xfrm>
            <a:off x="5000628" y="1214422"/>
            <a:ext cx="37862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Цифровая лаборатория «Архимед», датчик силы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DT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272,  деревянный брусок, набор грузов, нить, деревянная  дощечка, лист пенопласта, резиновый коврик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3918</TotalTime>
  <Words>1446</Words>
  <Application>Microsoft Office PowerPoint</Application>
  <PresentationFormat>Экран (4:3)</PresentationFormat>
  <Paragraphs>506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Исследование силы трения  с помощью цифровой лаборатории «Архимед»</dc:title>
  <cp:lastModifiedBy>166</cp:lastModifiedBy>
  <cp:revision>379</cp:revision>
  <dcterms:modified xsi:type="dcterms:W3CDTF">2009-08-23T19:29:59Z</dcterms:modified>
</cp:coreProperties>
</file>