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310" r:id="rId3"/>
    <p:sldId id="299" r:id="rId4"/>
    <p:sldId id="300" r:id="rId5"/>
    <p:sldId id="291" r:id="rId6"/>
    <p:sldId id="309" r:id="rId7"/>
    <p:sldId id="283" r:id="rId8"/>
    <p:sldId id="298" r:id="rId9"/>
    <p:sldId id="301" r:id="rId10"/>
    <p:sldId id="296" r:id="rId11"/>
    <p:sldId id="302" r:id="rId12"/>
    <p:sldId id="297" r:id="rId13"/>
    <p:sldId id="303" r:id="rId14"/>
    <p:sldId id="306" r:id="rId15"/>
    <p:sldId id="307" r:id="rId16"/>
    <p:sldId id="284" r:id="rId17"/>
    <p:sldId id="311" r:id="rId18"/>
    <p:sldId id="312" r:id="rId19"/>
    <p:sldId id="31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006600"/>
    <a:srgbClr val="800000"/>
    <a:srgbClr val="003300"/>
    <a:srgbClr val="FFFF00"/>
    <a:srgbClr val="E3EFFD"/>
    <a:srgbClr val="ECF8FE"/>
    <a:srgbClr val="E8F6FE"/>
    <a:srgbClr val="D3EDFD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057;&#1080;&#1083;&#1072;%20&#1077;&#1076;&#1080;&#1085;&#1089;&#1090;&#1074;&#1072;!%20&#1057;&#1080;&#1083;&#1072;%20&#1082;&#1086;&#1084;&#1072;&#1085;&#1076;&#1099;!.mp4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D:\много байт ФИЗИКА+ПСИХОЛОГИЯ\ФОНЫ ШАБЛОНЫ ДЛЯ ПРЕЗЕНТАЦИЙ\My_new_fon_3\60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0000"/>
          </a:blip>
          <a:srcRect b="177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57166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82867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МУНИЦИПАЛЬНОЕ  КАЗЕННОЕ  ОБЩЕОБРАЗОВАТЕЛЬНОЕ  УЧРЕЖДЕНИЕ </a:t>
            </a:r>
          </a:p>
          <a:p>
            <a:pPr algn="ctr"/>
            <a:r>
              <a:rPr lang="ru-RU" sz="11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ТОГУЧИНСКОГО  РАЙОНА  «КИИКСКАЯ  СРЕДНЯЯ  ШКОЛА»</a:t>
            </a:r>
          </a:p>
          <a:p>
            <a:endParaRPr lang="ru-RU" sz="1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42984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ПРОГРАММА </a:t>
            </a:r>
          </a:p>
          <a:p>
            <a:pPr algn="ctr"/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 </a:t>
            </a:r>
          </a:p>
          <a:p>
            <a:pPr algn="ctr"/>
            <a:r>
              <a:rPr lang="ru-RU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ПРОФИЛАКТИКИ  СУИЦИДАЛЬНОГО  ПОВЕДЕНИЯ  ДЕТЕЙ И ПОДРОСТКОВ</a:t>
            </a:r>
          </a:p>
          <a:p>
            <a:pPr algn="ctr"/>
            <a:r>
              <a:rPr lang="ru-RU" sz="1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2016 – 2021 ГОДЫ</a:t>
            </a:r>
            <a:endParaRPr lang="ru-RU" sz="16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1785918" y="2786058"/>
            <a:ext cx="5572164" cy="8651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8000">
                      <a:srgbClr val="00CCCC"/>
                    </a:gs>
                    <a:gs pos="23500">
                      <a:srgbClr val="9999FF"/>
                    </a:gs>
                    <a:gs pos="30001">
                      <a:srgbClr val="2E6792"/>
                    </a:gs>
                    <a:gs pos="35501">
                      <a:srgbClr val="3333CC"/>
                    </a:gs>
                    <a:gs pos="40500">
                      <a:srgbClr val="1170FF"/>
                    </a:gs>
                    <a:gs pos="50000">
                      <a:srgbClr val="006699"/>
                    </a:gs>
                    <a:gs pos="59500">
                      <a:srgbClr val="1170FF"/>
                    </a:gs>
                    <a:gs pos="64500">
                      <a:srgbClr val="3333CC"/>
                    </a:gs>
                    <a:gs pos="70000">
                      <a:srgbClr val="2E6792"/>
                    </a:gs>
                    <a:gs pos="76500">
                      <a:srgbClr val="9999FF"/>
                    </a:gs>
                    <a:gs pos="92000">
                      <a:srgbClr val="00CCCC"/>
                    </a:gs>
                    <a:gs pos="100000">
                      <a:srgbClr val="3399FF"/>
                    </a:gs>
                  </a:gsLst>
                  <a:lin ang="2700000" scaled="1"/>
                </a:gradFill>
                <a:effectLst/>
                <a:latin typeface="Impact"/>
              </a:rPr>
              <a:t>"СЧАСТЬЕ - ЭТО ЖИЗНЬ!"</a:t>
            </a:r>
            <a:endParaRPr lang="ru-RU" sz="3600" kern="10" spc="0" dirty="0">
              <a:ln w="9525">
                <a:solidFill>
                  <a:srgbClr val="C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99FF"/>
                  </a:gs>
                  <a:gs pos="8000">
                    <a:srgbClr val="00CCCC"/>
                  </a:gs>
                  <a:gs pos="23500">
                    <a:srgbClr val="9999FF"/>
                  </a:gs>
                  <a:gs pos="30001">
                    <a:srgbClr val="2E6792"/>
                  </a:gs>
                  <a:gs pos="35501">
                    <a:srgbClr val="3333CC"/>
                  </a:gs>
                  <a:gs pos="40500">
                    <a:srgbClr val="1170FF"/>
                  </a:gs>
                  <a:gs pos="50000">
                    <a:srgbClr val="006699"/>
                  </a:gs>
                  <a:gs pos="59500">
                    <a:srgbClr val="1170FF"/>
                  </a:gs>
                  <a:gs pos="64500">
                    <a:srgbClr val="3333CC"/>
                  </a:gs>
                  <a:gs pos="70000">
                    <a:srgbClr val="2E6792"/>
                  </a:gs>
                  <a:gs pos="76500">
                    <a:srgbClr val="9999FF"/>
                  </a:gs>
                  <a:gs pos="92000">
                    <a:srgbClr val="00CCCC"/>
                  </a:gs>
                  <a:gs pos="100000">
                    <a:srgbClr val="3399FF"/>
                  </a:gs>
                </a:gsLst>
                <a:lin ang="2700000" scaled="1"/>
              </a:gradFill>
              <a:effectLst/>
              <a:latin typeface="Impact"/>
            </a:endParaRPr>
          </a:p>
        </p:txBody>
      </p:sp>
      <p:pic>
        <p:nvPicPr>
          <p:cNvPr id="8" name="Picture 4" descr="125258689117276914369757503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3429000"/>
            <a:ext cx="3071834" cy="300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много байт ФИЗИКА+ПСИХОЛОГИЯ\ФОНЫ ШАБЛОНЫ ДЛЯ ПРЕЗЕНТАЦИЙ\My_new_fon_3\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714480" y="274715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2. СОДЕРЖАТЕЛЬНЫЙ  РАЗДЕЛ</a:t>
            </a:r>
            <a:endParaRPr lang="ru-RU" b="1" i="1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Диагностическое  направление</a:t>
            </a:r>
            <a:endParaRPr lang="ru-RU" sz="2800" b="1" i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44" y="1203410"/>
            <a:ext cx="8858312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625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получение своевременной и достоверной информации об индивидуально-психологических особенностях учащихся, выявление возможностей, интересов, способностей и склонностей детей, определение причин нарушений в обучении, поведении и развитии учащихся с применением пакета психологических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скрининговых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методик для экспресс выявления детей группы риска по суицидальному поведению в условиях образовательных учреждений.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62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6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особенностей личности и поведения ребенка;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6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мотивационной сферы и динамики ее развития;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6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эмоционально-волевой сферы (уровень тревожности, активности, актуальные страхи, уровень тревожности) и динамики ее развития, влияния эмоционального состояния на процесс обучения, удовлетворенности различными сторонами образовательного процесса;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6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личностной сферы (самооценка, потребность в достижении, уровень коммуникации, ценностные ориентации) и динамики ее развития.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762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реализации: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6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адаптации к школе, выявление группы детей, испытывающих различные трудности в обучении, поведении и самочувствии;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6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личностных и поведенческих проблем младших школьников;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6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диагностика уровня готовности учащихся к переходу из одной ступени обучения в другую;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6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адаптации учащихся к обучению в следующей ступени;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62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личностных особенностей школьников в период возрастных кризисов.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306"/>
            <a:ext cx="1214414" cy="11030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1538" y="214290"/>
            <a:ext cx="89297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СОДЕРЖАТЕЛЬНЫЙ  РАЗДЕЛ</a:t>
            </a:r>
            <a:endParaRPr lang="ru-RU" b="1" i="1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II ЭТАП – ПРАКТИЧЕСКИЙ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Коррекционно-развивающее направление</a:t>
            </a:r>
            <a:endParaRPr lang="ru-RU" sz="2800" b="1" i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1285860"/>
          <a:ext cx="9144000" cy="5381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837"/>
                <a:gridCol w="7669163"/>
              </a:tblGrid>
              <a:tr h="1296967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обеспечение продуктивного психического развития и становления личности, реализация возрастных и индивидуальных возможностей развития, личностного роста; ослабление, снижение или устранение отклонений в физическом, психическом и нравственном развитии школьников, профилактика риска суицидального поведения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5567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коррекция межличностных отношений в классах;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5720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содействие преодолению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дезадаптивных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периодов в жизни школьников;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5720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формирование социально-поведенческих навыков;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57200" marR="0" lvl="1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коррекция познавательных процессов: внимания, памяти, мышления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052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Формы реализации-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тематические занятия, правовые классные часы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1" algn="ctr"/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классные часы,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практические занятия,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коммуникативные тренинги,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турниры,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познавательные беседы,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дискуссии,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развивающие занятия,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диспуты,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часы общения,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конкурсы рисунков,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групповые занятия,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14400" marR="0" lvl="2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468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коррекционные занятия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D:\много байт ФИЗИКА+ПСИХОЛОГИЯ\ФОНЫ ШАБЛОНЫ ДЛЯ ПРЕЗЕНТАЦИЙ\My_new_fon_3\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357258" y="147229"/>
            <a:ext cx="7786742" cy="133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2. СОДЕРЖАТЕЛЬНЫЙ  РАЗДЕЛ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Профилактическое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направление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214422"/>
            <a:ext cx="8715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предупреждение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деликвентного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поведения, алкоголизма и наркомании, социальной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детей и подростков, возникновения суицидального поведения у подростков и молодежи.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ценности жизни и здоровья;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ориентирование школьников на здоровый образ жизни;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пропаганда общечеловеческих ценностей и толерантности;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навыков здорового образа жизни;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и развитие коммуникативных навыков.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40719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реализации:</a:t>
            </a:r>
            <a:endParaRPr lang="ru-RU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для учащихся</a:t>
            </a: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28662" y="4714884"/>
          <a:ext cx="7143800" cy="1706880"/>
        </p:xfrm>
        <a:graphic>
          <a:graphicData uri="http://schemas.openxmlformats.org/drawingml/2006/table">
            <a:tbl>
              <a:tblPr/>
              <a:tblGrid>
                <a:gridCol w="3574512"/>
                <a:gridCol w="3569288"/>
              </a:tblGrid>
              <a:tr h="0"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семинары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ситуативные игры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тренинги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конкурсы рисунков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психологические классные часы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клубные часы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занятия-игры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АРТ - терапевтические  занятия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коррекционные занятия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круглый стол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диспуты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психологическое занятие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видео-лектории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0" lvl="1" indent="-342900" algn="l">
                        <a:spcAft>
                          <a:spcPts val="0"/>
                        </a:spcAft>
                        <a:buClr>
                          <a:srgbClr val="000099"/>
                        </a:buClr>
                        <a:buFont typeface="Wingdings"/>
                        <a:buNone/>
                      </a:pPr>
                      <a:r>
                        <a:rPr lang="ru-RU" sz="1600" b="0" spc="-10" dirty="0">
                          <a:latin typeface="Times New Roman"/>
                          <a:ea typeface="Times New Roman"/>
                          <a:cs typeface="Times New Roman"/>
                        </a:rPr>
                        <a:t>этические диалоги</a:t>
                      </a:r>
                      <a:endParaRPr lang="ru-RU" sz="1400" b="1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306"/>
            <a:ext cx="1214414" cy="11030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214414" y="284599"/>
            <a:ext cx="89297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СОДЕРЖАТЕЛЬНЫЙ  РАЗДЕЛ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Профилактическое  направление</a:t>
            </a:r>
            <a:endParaRPr lang="ru-RU" sz="2800" b="1" i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1928802"/>
          <a:ext cx="8715436" cy="4419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00330"/>
                <a:gridCol w="6215106"/>
              </a:tblGrid>
              <a:tr h="3552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i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педагогов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i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родителей</a:t>
                      </a:r>
                    </a:p>
                  </a:txBody>
                  <a:tcPr/>
                </a:tc>
              </a:tr>
              <a:tr h="391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тренинги,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 семинары, тренинги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деловые игры,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проблемные диспуты, семейные клубы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семинары,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форумы, обмен мнениями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семинары-практикумы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родительские собрания, психологические занятия-тренинги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диалоги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дискуссионные клубы, диалоги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вечера вопросов и ответов, откровенные разговоры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круглые столы, лекции, беседы, семейные гостиные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D:\много байт ФИЗИКА+ПСИХОЛОГИЯ\ФОНЫ ШАБЛОНЫ ДЛЯ ПРЕЗЕНТАЦИЙ\My_new_fon_3\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857356" y="285728"/>
            <a:ext cx="4929222" cy="105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57356" y="214290"/>
            <a:ext cx="89297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СОДЕРЖАТЕЛЬНЫЙ  РАЗДЕЛ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Консультативное  направление</a:t>
            </a:r>
            <a:endParaRPr lang="ru-RU" sz="2800" b="1" i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142984"/>
            <a:ext cx="86439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оказание помощи учащимся,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педагогам и родителям по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вопросам организации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социально-психолого-педагогического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сопровождения профилактики суицидального поведения обучающихся.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Содержание: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консультирование школьников по вопросам, связанным с учением, развитием, личностным и профессиональным самоопределением, ценности жизни и здоровья, особенностям взаимоотношений со взрослыми и сверстниками; 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консультирование руководителей и педагогов по вопросам развития, обучения, воспитания и образования детей и подростков;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консультирование родителей и членов семей по вопросам воспитания, семейных и межличностных взаимодействий.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000099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7158" y="4857760"/>
          <a:ext cx="8643998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6082"/>
                <a:gridCol w="2881332"/>
                <a:gridCol w="2976584"/>
              </a:tblGrid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групповые и индивидуальные консультации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музыкальные встречи, деловые разговоры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деловые разговоры, беседы-диспуты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круглые столы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клубные часы общения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ролевые игры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воспитательные часы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тренинги личностного роста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акции, познавательные встречи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беседы-дискуссии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творческие вечера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сказкотерапия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85720" y="4214818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реализации: </a:t>
            </a:r>
            <a:r>
              <a:rPr lang="ru-RU" b="1" i="1" u="sng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групповая консультация </a:t>
            </a: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забота о психологическом здоровье,  быть услышанным, </a:t>
            </a:r>
            <a:r>
              <a:rPr lang="ru-RU" b="1" i="1" u="sng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индивидуальная</a:t>
            </a: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подумаем вместе!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306"/>
            <a:ext cx="1214414" cy="11030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71604" y="361543"/>
            <a:ext cx="892971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2. СОДЕРЖАТЕЛЬНЫЙ  РАЗДЕЛ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Просветительское  направление</a:t>
            </a:r>
            <a:endParaRPr lang="ru-RU" sz="2800" b="1" i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уровня психологических знаний 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психологической культуры всех участников образовательного процесса, формирование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детей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потребности в самопознании, саморазвитии, самосовершенствовании, профессиональном самоопределении, ЗОЖ;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профилактика ПАВ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распространение психологических знаний;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психологической культуры.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642974" y="3357562"/>
            <a:ext cx="957266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реализации: (путь к себе,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ломай себе жизнь; я в мире профессий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5" y="3714752"/>
          <a:ext cx="8786874" cy="29667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928958"/>
                <a:gridCol w="2928958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учащихся</a:t>
                      </a:r>
                      <a:endParaRPr lang="ru-RU" b="1" i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педагогов</a:t>
                      </a:r>
                      <a:endParaRPr lang="ru-RU" b="1" i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родителей</a:t>
                      </a:r>
                      <a:endParaRPr lang="ru-RU" b="1" i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беседы-игры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семинары-практикумы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собрания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кинолектории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круглые столы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обмен мнениями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конкурсы плакатов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групповые консультации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часы общения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игровые мастерские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заседания М/О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круглые столы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уроки здоровья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дискуссии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мини-лекции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 уроки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диспуты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спортивные соревнования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соревнования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трибуны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групповые консультации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много байт ФИЗИКА+ПСИХОЛОГИЯ\ФОНЫ ШАБЛОНЫ ДЛЯ ПРЕЗЕНТАЦИЙ\My_new_fon_3\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571604" y="361543"/>
            <a:ext cx="757239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2. СОДЕРЖАТЕЛЬНЫЙ  РАЗДЕЛ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Социально-диспетчерское  направление</a:t>
            </a:r>
            <a:endParaRPr lang="ru-RU" sz="2800" b="1" i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178138"/>
            <a:ext cx="8786874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Задача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-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получения детьми, их родителями и педагогами социально-психологической помощи, выходящей за рамки компетенции школьной психологической службы с целью предупреждения возникновения проблем развития личности, профилактики рискового поведения, организации помощи ребенку и его семье в решении актуальных задач социализации (учебные трудности, нарушения эмоционально-волевой сферы, проблемы с выбором образовательного и профессионального маршрута, взаимоотношениями со сверстниками, педагогами и родителями).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928934"/>
            <a:ext cx="9001156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794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социально-психологических проблем учеников, родителей и педагогов;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междисциплинарного (разные дисциплины и учебные предметы) и межведомственного взаимодействия (педагогика, психология, медицина, физиология, этика, культура), поддержание контактов со специализированными медицинскими,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социальными учреждениями с целью профилактики детского суицида и рискового поведения подростков и молодежи.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714612" y="4500570"/>
            <a:ext cx="3786214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реализации: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0" y="5000636"/>
          <a:ext cx="914400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29058"/>
                <a:gridCol w="5214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учащихся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для родителей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встречи, лекции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беседы, консультации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общения,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уроки здоровья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административно-педагогические посещения семей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правовые классные часы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 в специализированные учреждения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306"/>
            <a:ext cx="1214414" cy="11030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10239" y="251589"/>
            <a:ext cx="49262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СОДЕРЖАТЕЛЬНЫЙ  РАЗДЕЛ</a:t>
            </a:r>
            <a:endParaRPr lang="ru-RU" b="1" i="1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ЭТАП  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АНАЛИТИКО-ОБОБЩАЮЩИЙ</a:t>
            </a:r>
            <a:r>
              <a:rPr kumimoji="0" lang="ru-RU" sz="2000" b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ЭТАП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857628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Обобщающий анализ и подведение итогов профилактической работы суицидального поведения детей и подростков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K:\+мне НА КОНКУРС в ОЦДК\++++++ШКОЛА\картинки1\li8p47eytge.jpg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-142908" y="4643422"/>
            <a:ext cx="3357586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214546" y="4786322"/>
            <a:ext cx="7358082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Дай каждому дню шанс </a:t>
            </a:r>
          </a:p>
          <a:p>
            <a:pPr algn="ctr"/>
            <a:r>
              <a:rPr lang="ru-RU" sz="23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стать самым прекрасным </a:t>
            </a:r>
          </a:p>
          <a:p>
            <a:pPr algn="ctr"/>
            <a:r>
              <a:rPr lang="ru-RU" sz="23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твоей жизни!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Пифагор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1214478" y="1285860"/>
            <a:ext cx="9754519" cy="90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37974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Промежуточно-аналитическое направление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928802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и подведение итогов профилактической работы суицидального поведения детей и подростков, планирование на следующий год деятельности с учетом рекомендаций, выработанный советом профилактики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428660" y="3000372"/>
            <a:ext cx="8941668" cy="90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37974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Итоговое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аналитическое направление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myi-vmest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85794"/>
            <a:ext cx="7643866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Психологический  тренинг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143512"/>
            <a:ext cx="8715404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«Объединяться вместе — начало,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быть вместе — прогресс,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 работать вместе — успех!» 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hlinkClick r:id="rId3" action="ppaction://hlinkfile"/>
              </a:rPr>
              <a:t>                                                                                                            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hlinkClick r:id="rId3" action="ppaction://hlinkfile"/>
              </a:rPr>
              <a:t>Henry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hlinkClick r:id="rId3" action="ppaction://hlinkfile"/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hlinkClick r:id="rId3" action="ppaction://hlinkfile"/>
              </a:rPr>
              <a:t>Ford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785794"/>
            <a:ext cx="285752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СПАСИБО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5929330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ЗА  СОТРУДНИЧЕСТВО!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6" name="Picture 2" descr="C:\Users\PC\Desktop\3b0c44e95c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68937"/>
            <a:ext cx="4943489" cy="51194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PC\Desktop\игры\8f3e941c98da8f542af085c27741637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857364"/>
            <a:ext cx="3143271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5182"/>
            <a:ext cx="1214414" cy="11030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642918"/>
            <a:ext cx="85011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ПРОГРАММЫ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ctr"/>
            <a:endParaRPr lang="ru-RU" sz="2400" dirty="0" smtClean="0"/>
          </a:p>
          <a:p>
            <a:pPr lvl="0" algn="just">
              <a:buFont typeface="Wingdings" pitchFamily="2" charset="2"/>
              <a:buChar char="§"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785926"/>
            <a:ext cx="821537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ЦЕЛЕВОЙ  РАЗДЕЛ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66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СОДЕРЖАТЕЛЬНЫЙ  РАЗДЕЛ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 ЭТАП – ОРГАНИЗАЦИОННО – АНАЛИТИЧЕСКИЙ</a:t>
            </a: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ЭТАП – ПРАКТИЧЕСКИЙ</a:t>
            </a: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ЭТАП – ИТОГОВО-ОБОБЩАЮЩИЙ</a:t>
            </a: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66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ОРГАНИЗАЦИОННО-СОДЕРЖАТЕЛЬНЫЙ  РАЗДЕЛ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66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D:\много байт ФИЗИКА+ПСИХОЛОГИЯ\ФОНЫ ШАБЛОНЫ ДЛЯ ПРЕЗЕНТАЦИЙ\My_new_fon_3\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3108" y="357166"/>
            <a:ext cx="5929354" cy="13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1. ЦЕЛЕВОЙ  РАЗДЕЛ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0034" y="1214422"/>
            <a:ext cx="8286808" cy="502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разработана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учетом рекомендаций Типовой модели психолого-педагогического сопровождения образовательного процесса, направленного на профилактику суицидального поведения обучающихся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Исполнители программы: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Администрация ОО, специалисты сопровождения, педагоги ОО, родители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Сроки реализации программы - 2016 – 2021гг: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I ЭТАП – ОРГАНИЗАЦИОННО – АНАЛИТИЧЕСКИЙ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май 2016 – ноябрь 2016г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II ЭТАП – ПРАКТИЧЕСКИЙ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ноябрь 2016 – июнь 2021г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ЭТАП – АНАЛИТИКО-ОБОБЩАЮЩИЙ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сентябрь 2021 – ноябрь 2021г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много байт ФИЗИКА+ПСИХОЛОГИЯ\ФОНЫ ШАБЛОНЫ ДЛЯ ПРЕЗЕНТАЦИЙ\My_new_fon_3\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14348" y="-214338"/>
            <a:ext cx="7072362" cy="157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ЦЕЛЕВОЙ  РАЗДЕЛ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ПОЯСНИТЕЛЬНАЯ   ЗАПИСКА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484785"/>
            <a:ext cx="7283201" cy="70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37974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ИНФОРМАЦИОННО-АНАЛИТИЧЕСКИЕ  ДАННЫЕ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-357222" y="2428868"/>
            <a:ext cx="9001156" cy="13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7974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ОРИЕНТИРЫ,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И НАПРАВЛЕНИЯ  РЕАЛИЗАЦИИ  ПРОГРАММЫ,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ПЛАНИРУЕМЫЕ  РЕЗУЛЬТАТЫ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857628"/>
            <a:ext cx="9001188" cy="74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7974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ВАЖНЫЕ  ПОНЯТИЯ  И  ХАРАКТЕРИСТИКИ 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5182"/>
            <a:ext cx="1214414" cy="11030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571480"/>
            <a:ext cx="850112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ЦЕЛЕВОЙ  РАЗДЕЛ</a:t>
            </a:r>
          </a:p>
          <a:p>
            <a:pPr lvl="0" algn="ctr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ЦЕЛЬ  ПРОГРАММЫ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ctr"/>
            <a:endParaRPr lang="ru-RU" sz="24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Профилактика и преодоление социально-психологической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Предупреждение суицидальных действий среди подростков, развитие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стрессоустойчивости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сохранение и укрепление психического здоровья обучающихся.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000372"/>
            <a:ext cx="842968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детей «группы риска»;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 помощи в решении личностных проблем социализации и построении конструктивных отношений с родителями, педагогами  и сверстниками;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Профилактика неврозов;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психолого-педагогической поддержки ребенку и семье, испытывающим кризисное состояние;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Сохранение и укрепление психического здоровья обучающихся;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учащихся позитивного образа Я.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D:\много байт ФИЗИКА+ПСИХОЛОГИЯ\ФОНЫ ШАБЛОНЫ ДЛЯ ПРЕЗЕНТАЦИЙ\My_new_fon_3\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000232" y="214290"/>
            <a:ext cx="6286544" cy="136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1. ЦЕЛЕВОЙ  РАЗДЕЛ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ПЛАНИРУЕМЫЕ  РЕЗУЛЬТАТЫ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161620"/>
            <a:ext cx="850112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педагогической компетентности в разрешении конфликтов;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высокий уровень социальной  и  психолого-педагогической	 поддержки обучающихся, оказавшихся в трудной жизненной ситуации;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снижение количества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дезадаптированных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детей и подростков;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профилактика (исключение) суицидальных попыток;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взаимоотношений в детско-родительской среде;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партнерских взаимоотношений педагогов, родителей, детей;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 обучающихся компенсаторных механизмов поведения;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увеличение числа обучающихся, включённых в ОПД;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личностных качеств детей и подростков, необходимых для позитивной жизнедеятельности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57192" y="428604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1. ЦЕЛЕВОЙ  РАЗДЕЛ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СРОКИ, ЭТАПЫ  И НАПРАВЛЕНИЯ 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439748"/>
            <a:ext cx="9144000" cy="49552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 ЭТАП – ОРГАНИЗАЦИОННО – АНАЛИТИЧЕСКИЙ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май 2016 – ноябрь 2016г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84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Информационно-аналитическое направление,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84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Диагностическое направление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842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II ЭТАП – ПРАКТИЧЕСКИЙ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ноябрь 2016– июнь 2021г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84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Коррекционно-развивающее направление,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84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Профилактическое направление,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84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Консультационное направление,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84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Просветительское направление,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84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Социально-диспетчерское направление,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84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Промежуточно-аналитическое направление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842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ЭТАП – АНАЛИТИКО-ОБОБЩАЮЩИЙ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сентябрь 2021 – ноябрь 2021г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84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Итогово-аналитическое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направление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много байт ФИЗИКА+ПСИХОЛОГИЯ\ФОНЫ ШАБЛОНЫ ДЛЯ ПРЕЗЕНТАЦИЙ\My_new_fon_3\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1143008" cy="1038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428728" y="101063"/>
            <a:ext cx="5643602" cy="1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СОДЕРЖАТЕЛЬНЫЙ  РАЗДЕЛ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1246975" y="1249577"/>
            <a:ext cx="9425006" cy="92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37974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ОСНОВНОЕ СОДЕРЖАНИЕ НАПРАВЛЕНИЙ РЕАЛИЗАЦИИ ПРОГРАММЫ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(задача, содержание, формы реализации)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928802"/>
            <a:ext cx="8858280" cy="64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584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ПОЭТАПНЫЙ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 РЕАЛИЗАЦИИ ПРОГРАММЫ 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ВСЕМ НАПРАВЛЕНИЯМ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(содержание, сроки, ответственные)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5720" y="2714620"/>
            <a:ext cx="8350483" cy="83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2849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ОРГАНИЗАЦИОННО-СОДЕРЖАТЕЛЬНЫЙ РАЗДЕЛ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571536" y="3500438"/>
            <a:ext cx="7084358" cy="71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КАДРОВЫЕ УСЛОВИЯ ДЛЯ РЕАЛИЗАЦИИ ПРОГРАММЫ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-211173" y="4143380"/>
            <a:ext cx="9355173" cy="67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Tx/>
              <a:tabLst/>
            </a:pP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ПРОГРАММНО-МЕТОДИЧЕСКОЕ ОБЕСПЕЧЕНИЕ РЕАЛИЗАЦИИ ПРОГРАММЫ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1143040" y="4786322"/>
            <a:ext cx="8160037" cy="71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ОРГАНИЗАЦИОННОЕ  ОБЕСПЕЧЕНИЕ  ПРОГРАММЫ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-785850" y="5429264"/>
            <a:ext cx="9266879" cy="71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3.4. МАТЕРИАЛЬНО-ТЕХНИЧЕСКОЕ  ОБЕСПЕЧЕНИЕ  ПРОГРАММЫ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ного байт ФИЗИКА+ПСИХОЛОГИЯ\ФОНЫ ШАБЛОНЫ ДЛЯ ПРЕЗЕНТАЦИЙ\My_new_fon_3\7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PC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306"/>
            <a:ext cx="1214414" cy="11030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214414" y="223042"/>
            <a:ext cx="89297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СОДЕРЖАТЕЛЬНЫЙ  РАЗДЕЛ</a:t>
            </a:r>
            <a:endParaRPr lang="ru-RU" sz="2000" b="1" i="1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I ЭТАП – ОРГАНИЗАЦИОННО – АНАЛИТИЧЕСКИЙ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Информационно-аналитическое направление</a:t>
            </a:r>
            <a:endParaRPr lang="ru-RU" sz="2800" b="1" i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51782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79425" algn="l"/>
              </a:tabLst>
            </a:pPr>
            <a:r>
              <a:rPr lang="ru-RU" b="1" i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психолого-педагогическое сопровождение образовательного процесса, направленного на профилактику суицидального поведения обучающихся на основании данных мониторинга, наблюдений за психофизиологическим и эмоциональным состоянием учащихся, за эффективностью учебно-воспитательных мероприятий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94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постоянный мониторинг психолого-педагогического статуса каждого ученика школы;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выявление образовательных потребностей участников образовательного процесса;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систематизация психолого-педагогических материалов;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сбор, накопление, анализ и обобщение психолого-педагогической информации.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7942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реализации: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ведение личных дел обучающихся;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хранение, обработка и интерпретация результатов индивидуальных и групповых обследований учащихся;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ведение Советом профилактики документации;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диагностической, коррекционной и развивающей работы;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47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участников образовательного процесса необходимыми документами и информацией учебного и справочного характера.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1513</Words>
  <PresentationFormat>Экран (4:3)</PresentationFormat>
  <Paragraphs>266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166</cp:lastModifiedBy>
  <cp:revision>258</cp:revision>
  <dcterms:created xsi:type="dcterms:W3CDTF">2016-07-08T11:09:42Z</dcterms:created>
  <dcterms:modified xsi:type="dcterms:W3CDTF">2017-04-06T02:13:32Z</dcterms:modified>
</cp:coreProperties>
</file>