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357158" y="1428736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Применение  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здоровьесберегающих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технологий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на   уроках   физики   для   повышения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познавательной   активности учащихся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42853"/>
            <a:ext cx="86439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МУНИЦИПАЛЬНОЕ БЮДЖЕТНОЕ ОБРАЗОВАТЕЛЬНОЕ УЧРЕЖДЕНИЕ</a:t>
            </a:r>
            <a:endParaRPr lang="ru-RU" sz="1100" dirty="0" smtClean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  <a:p>
            <a:pPr algn="ctr"/>
            <a:r>
              <a:rPr lang="ru-RU" sz="11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Times New Roman" pitchFamily="18" charset="0"/>
              </a:rPr>
              <a:t>ТОГУЧИНСКОГО РАЙОНА КИИКСКАЯ СРЕДНЯЯ ОБРАЗОВАТЕЛЬНАЯ ШКОЛА</a:t>
            </a:r>
            <a:endParaRPr lang="ru-RU" sz="1100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550070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10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ПОДГОТОВИЛА УЧИТЕЛЬ ФИЗИКИ </a:t>
            </a:r>
          </a:p>
          <a:p>
            <a:pPr algn="r"/>
            <a:r>
              <a:rPr lang="ru-RU" sz="1100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РАГУЛИНА ЛЮБОВЬ ДАВЫДОВНА</a:t>
            </a:r>
            <a:endParaRPr lang="ru-RU" sz="11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500034" y="1500174"/>
            <a:ext cx="821537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dirty="0" smtClean="0">
                <a:latin typeface="Times New Roman" pitchFamily="18" charset="0"/>
              </a:rPr>
              <a:t>     </a:t>
            </a: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400" b="1" i="1" dirty="0" smtClean="0">
                <a:latin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</a:rPr>
              <a:t>Цель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- воспитание здоровой, развитой личности, готовой к адаптации в жизни. 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</a:rPr>
              <a:t>Здоровьесберегающие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</a:rPr>
              <a:t> образовательные технологии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</a:rPr>
              <a:t>(ЗОТ) </a:t>
            </a:r>
            <a:r>
              <a:rPr lang="ru-RU" sz="2400" dirty="0" smtClean="0">
                <a:latin typeface="Times New Roman" pitchFamily="18" charset="0"/>
              </a:rPr>
              <a:t>– совокупность всех используемых в образовательном процессе приемов, методов, технологий, не только оберегающих здоровье учащихся и педагогов от неблагоприятного воздействия факторов образовательной среды, но и способствующих воспитанию у учащихся культуры здоровья. 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71480"/>
            <a:ext cx="8429684" cy="7817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«Здоровье – не все, но все без здоровья – ничто».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Сократ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1102578"/>
            <a:ext cx="85725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1. </a:t>
            </a:r>
            <a:r>
              <a:rPr lang="ru-RU" sz="2000" dirty="0" smtClean="0">
                <a:latin typeface="Times New Roman" pitchFamily="18" charset="0"/>
              </a:rPr>
              <a:t>Скорость велосипедиста 5 м/с, а скорость встречного ветра 14,4 км/ч. Какова скорость ветра относительно велосипедиста?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(9 м/с)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2. </a:t>
            </a:r>
            <a:r>
              <a:rPr lang="ru-RU" sz="2000" dirty="0" smtClean="0">
                <a:latin typeface="Times New Roman" pitchFamily="18" charset="0"/>
              </a:rPr>
              <a:t>Время реакции водителя на возникшую опасность составляет в среднем 0.8 с. Какой путь пройдет за это время автобус, если скорость его была 54 км/ч?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(12м)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3. </a:t>
            </a:r>
            <a:r>
              <a:rPr lang="ru-RU" sz="2000" dirty="0" smtClean="0">
                <a:latin typeface="Times New Roman" pitchFamily="18" charset="0"/>
              </a:rPr>
              <a:t>Пассажир движущегося автобуса отвлек разговором внимание водителя на 5 секунд. Почему «Правилами дорожного движения» запрещено это делать? Какой путь пройдет за это время автобус, если его скорость была 60 км/ч?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(Разговаривать с водителем во время движения автобуса нельзя, т. к. создается вполне реальная аварийная ситуация. Автобус проехал за это время путь, равный 83 метрам)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№4. </a:t>
            </a:r>
            <a:r>
              <a:rPr lang="ru-RU" sz="2000" dirty="0" smtClean="0">
                <a:latin typeface="Times New Roman" pitchFamily="18" charset="0"/>
              </a:rPr>
              <a:t>Мальчик играл с мячом на тротуаре. Неожиданно мяч выкатился на дорогу. Чтобы поймать мяч и вернуться с ним на тротуар мальчику необходимо 7 секунд. Какой путь пройдет за это время машина, движущаяся со скоростью 60 км/ч? Почему запрещается детям играть на дорогах или около них?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(=117м)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5. </a:t>
            </a:r>
            <a:r>
              <a:rPr lang="ru-RU" sz="2000" dirty="0" smtClean="0">
                <a:latin typeface="Times New Roman" pitchFamily="18" charset="0"/>
              </a:rPr>
              <a:t>Для чего у троллейбуса справа и слева от водителя небольшие зеркала?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</a:rPr>
              <a:t>(Чтобы водитель мог наблюдать за тем, что происходит с правой и левой стороны транспортного средства)</a:t>
            </a:r>
            <a:endParaRPr lang="ru-RU" sz="1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785794"/>
            <a:ext cx="1184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7 класс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85728"/>
            <a:ext cx="900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ИСПОЛЬЗОВАНИЕ   ЗДОРОВЬЕСБЕРЕГАЮЩИХ   ТЕХНОЛОГИЙ   НА УРОКАХ ФИЗИКИ</a:t>
            </a:r>
          </a:p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(подборка задач на тему: «движение тел»)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3428992" y="285728"/>
            <a:ext cx="160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8-9 классы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42918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000" b="1" i="1" u="sng" dirty="0" smtClean="0">
                <a:solidFill>
                  <a:srgbClr val="000066"/>
                </a:solidFill>
                <a:latin typeface="Times New Roman" pitchFamily="18" charset="0"/>
              </a:rPr>
              <a:t>8 класс</a:t>
            </a:r>
            <a:endParaRPr lang="ru-RU" sz="2000" i="1" u="sng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1. </a:t>
            </a:r>
            <a:r>
              <a:rPr lang="ru-RU" sz="2000" dirty="0" smtClean="0">
                <a:latin typeface="Times New Roman" pitchFamily="18" charset="0"/>
              </a:rPr>
              <a:t>Иногда зимой тротуары посыпают солью. Для чего это делают?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2. </a:t>
            </a:r>
            <a:r>
              <a:rPr lang="ru-RU" sz="2000" dirty="0" smtClean="0">
                <a:latin typeface="Times New Roman" pitchFamily="18" charset="0"/>
              </a:rPr>
              <a:t>Для чего у машин — бензовозов сзади всегда висит кусок металлической цепи, касающейся земли?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3. </a:t>
            </a:r>
            <a:r>
              <a:rPr lang="ru-RU" sz="2000" dirty="0" smtClean="0">
                <a:latin typeface="Times New Roman" pitchFamily="18" charset="0"/>
              </a:rPr>
              <a:t>Предложите несколько собственных реальных проектов повышения безопасности движения пешеходов, велосипедистов, машин.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4</a:t>
            </a:r>
            <a:r>
              <a:rPr lang="ru-RU" sz="2000" dirty="0" smtClean="0">
                <a:latin typeface="Times New Roman" pitchFamily="18" charset="0"/>
              </a:rPr>
              <a:t>. В каких случаях электродвигатели трамваев отдают электрическую энергию обратно в сеть?</a:t>
            </a:r>
            <a:endParaRPr lang="ru-RU" sz="2000" b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b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ru-RU" sz="2000" b="1" i="1" u="sng" dirty="0" smtClean="0">
                <a:solidFill>
                  <a:srgbClr val="000066"/>
                </a:solidFill>
                <a:latin typeface="Times New Roman" pitchFamily="18" charset="0"/>
              </a:rPr>
              <a:t>9 класс</a:t>
            </a:r>
            <a:endParaRPr lang="ru-RU" sz="2000" i="1" u="sng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1. </a:t>
            </a:r>
            <a:r>
              <a:rPr lang="ru-RU" sz="2000" dirty="0" smtClean="0">
                <a:latin typeface="Times New Roman" pitchFamily="18" charset="0"/>
              </a:rPr>
              <a:t>Автомобиль приближается к мосту со скоростью 60 км/ч. у моста висит дорожный знак «10 км/ч». За 0.7 с до въезда на мост водитель нажал на тормозную педаль, сообщив автомобилю ускорение 2.0 м/с</a:t>
            </a:r>
            <a:r>
              <a:rPr lang="ru-RU" sz="2000" baseline="30000" dirty="0" smtClean="0">
                <a:latin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</a:rPr>
              <a:t>. С разрешаемой ли скоростью автомобиль въехал на мост?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(</a:t>
            </a:r>
            <a:r>
              <a:rPr lang="el-GR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=9.7 км/ч)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2. </a:t>
            </a:r>
            <a:r>
              <a:rPr lang="ru-RU" sz="2000" dirty="0" smtClean="0">
                <a:latin typeface="Times New Roman" pitchFamily="18" charset="0"/>
              </a:rPr>
              <a:t>Автомобиль движется прямолинейно с постоянным ускорением 2.0 м/с</a:t>
            </a:r>
            <a:r>
              <a:rPr lang="ru-RU" sz="2000" baseline="30000" dirty="0" smtClean="0">
                <a:latin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</a:rPr>
              <a:t>. В некоторый момент времени его скорость равна 10 м/с. Где он был 4.0 с назад?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(В 24м до того места, где он находится в данный момент)</a:t>
            </a: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endParaRPr lang="ru-RU" sz="20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bg1"/>
              </a:buClr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№ 3. </a:t>
            </a:r>
            <a:r>
              <a:rPr lang="ru-RU" sz="2000" dirty="0" smtClean="0">
                <a:latin typeface="Times New Roman" pitchFamily="18" charset="0"/>
              </a:rPr>
              <a:t>Какова была начальная скорость автомобиля, если, двигаясь с ускорением 1.5м/с</a:t>
            </a:r>
            <a:r>
              <a:rPr lang="ru-RU" sz="2000" baseline="30000" dirty="0" smtClean="0">
                <a:latin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</a:rPr>
              <a:t>, он проходит путь 195м за 10с.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</a:rPr>
              <a:t>(12м/с)</a:t>
            </a:r>
            <a:endParaRPr lang="ru-RU" sz="20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135938" cy="4728211"/>
        </p:xfrm>
        <a:graphic>
          <a:graphicData uri="http://schemas.openxmlformats.org/drawingml/2006/table">
            <a:tbl>
              <a:tblPr/>
              <a:tblGrid>
                <a:gridCol w="382588"/>
                <a:gridCol w="1042987"/>
                <a:gridCol w="2922588"/>
                <a:gridCol w="3787775"/>
              </a:tblGrid>
              <a:tr h="2905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явления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физических явлений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атмосферы на здоровье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водных ресурсов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разрушения озонового слоя на организм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 здоровье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хозяйственной  деятельности на окружающую среду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человека на состояние атмосферы.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энергии рек и ветра.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здоровье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от влияния хозяйственной деятельности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нормального состояния  атмосферы от влияния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водных ресурсов Земли.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воздушной оболочки Земли.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142844" y="214290"/>
            <a:ext cx="885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Материал    по  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здоровьесбережению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   на   уроках   физики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1" y="714356"/>
          <a:ext cx="8715437" cy="5807393"/>
        </p:xfrm>
        <a:graphic>
          <a:graphicData uri="http://schemas.openxmlformats.org/drawingml/2006/table">
            <a:tbl>
              <a:tblPr/>
              <a:tblGrid>
                <a:gridCol w="409839"/>
                <a:gridCol w="1447550"/>
                <a:gridCol w="2800481"/>
                <a:gridCol w="4057567"/>
              </a:tblGrid>
              <a:tr h="290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явления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физических явлений на организм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атмосферы на здоровье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состояния водных ресурсов на организм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разрушения озонового слоя на организм человека.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хозяйственной  деятельности на окружающую среду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человека на состояние атмосферы.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энергии рек и ветра.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от влияния хозяйственной деятельности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движения молекул и температура тела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здоровье человека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Атмосферное давление.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нормального состояния  атмосферы от влияния человека.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водных ресурсов Земли.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Воздухоплавание.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воздушной оболочки Земли.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Превращение одного вида энергии в другой. Энергия рек и ветра.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4800" cy="4452303"/>
        </p:xfrm>
        <a:graphic>
          <a:graphicData uri="http://schemas.openxmlformats.org/drawingml/2006/table">
            <a:tbl>
              <a:tblPr/>
              <a:tblGrid>
                <a:gridCol w="398463"/>
                <a:gridCol w="1362075"/>
                <a:gridCol w="2495550"/>
                <a:gridCol w="366871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25">
                <a:tc rowSpan="10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парникового эффекта на организм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излучения на организм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теплоты.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избыточного веса на физическое здоровье человека (Калорийность еды).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физическое здоровье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Влажность воздуха, способы ее определения.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влажности воздуха на самочувствие человек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Электризация тел. Электрическое поле.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статического электричества 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электрического тока в медицине и его влияния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Магнитное поле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магнитного поля на организм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света. Распространение света.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Роль освещения для работы человека.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 и зрение. Близорукость и дальнозоркость.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Дефекты зрения и способы профилактики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357166"/>
          <a:ext cx="8572560" cy="5366068"/>
        </p:xfrm>
        <a:graphic>
          <a:graphicData uri="http://schemas.openxmlformats.org/drawingml/2006/table">
            <a:tbl>
              <a:tblPr/>
              <a:tblGrid>
                <a:gridCol w="431033"/>
                <a:gridCol w="1473409"/>
                <a:gridCol w="2699532"/>
                <a:gridCol w="3968586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25">
                <a:tc rowSpan="10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парникового эффекта на организм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излучения на организм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теплоты.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избыточного веса на физическое здоровье человека (Калорийность еды).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загрязнения окружающей среды на физическое здоровье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Влажность воздуха, способы ее определения.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влажности воздуха на самочувствие человек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Электризация тел. Электрическое поле.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статического электричества  на организм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электрического тока в медицине и его влияния на организм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Магнитное поле тока.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магнитного поля на организм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света. Распространение света.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Роль освещения для работы человека.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 и зрение. Близорукость и дальнозоркость.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Дефекты зрения и способы профилактики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07375" cy="4570097"/>
        </p:xfrm>
        <a:graphic>
          <a:graphicData uri="http://schemas.openxmlformats.org/drawingml/2006/table">
            <a:tbl>
              <a:tblPr/>
              <a:tblGrid>
                <a:gridCol w="412750"/>
                <a:gridCol w="1411287"/>
                <a:gridCol w="2584450"/>
                <a:gridCol w="3798888"/>
              </a:tblGrid>
              <a:tr h="331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здоровьесбережению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 здоровье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транспорта на газовое топливо.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снижения вредных веществ в окружающей среде.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rowSpan="8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Снегозадержание, парниковый эффект.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осушения водоемов.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Плавление и отвердевание кристаллических тел.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засоленности воды на температуру льдообразования.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окружающей среды, меры снижения вредных веществ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Вредные последствия применение электрического тока в медицине, сельском хозяйстве и т.д.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357166"/>
          <a:ext cx="8501123" cy="6592257"/>
        </p:xfrm>
        <a:graphic>
          <a:graphicData uri="http://schemas.openxmlformats.org/drawingml/2006/table">
            <a:tbl>
              <a:tblPr/>
              <a:tblGrid>
                <a:gridCol w="427523"/>
                <a:gridCol w="1461798"/>
                <a:gridCol w="2676949"/>
                <a:gridCol w="3934853"/>
              </a:tblGrid>
              <a:tr h="5882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470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транспорта на газовое топливо.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снижения вредных веществ в окружающей среде.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rowSpan="8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Конвекция.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Снегозадержание, парниковый эффект.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Излучение.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осушения водоемов.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 топлива. Удельная теплота сгорания.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Экологические проблемы энергетики.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Плавление и отвердевание кристаллических тел.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засоленности воды на температуру льдообразования.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газа и пара при расширении. Двигатель внутреннего сгорания.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Загрязнение окружающей среды, меры снижения вредных веществ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Электрический ток в металлах. Действие и направление электрического тока.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Вредные последствия применение электрического тока в медицине, сельском хозяйстве и т.д.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электрического тока.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Необходимость экономии электроэнергии.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магнитного поля на проводник с током. Электродвигатель.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электродвигателя с точки зрения охраны окружающей среды.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4800" cy="4419600"/>
        </p:xfrm>
        <a:graphic>
          <a:graphicData uri="http://schemas.openxmlformats.org/drawingml/2006/table">
            <a:tbl>
              <a:tblPr/>
              <a:tblGrid>
                <a:gridCol w="398463"/>
                <a:gridCol w="1362075"/>
                <a:gridCol w="2495550"/>
                <a:gridCol w="3668712"/>
              </a:tblGrid>
              <a:tr h="5683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здоровья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 здоровьесбережению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325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и скорость распространения волн.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шума на физическое и психическое состояние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Электромагнитное поле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электромагнитного поля на физическое состояние человека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Термоядерная реакция.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Нравственные аспекты применения ядерного оружия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 здоровье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714356"/>
          <a:ext cx="8643999" cy="5177795"/>
        </p:xfrm>
        <a:graphic>
          <a:graphicData uri="http://schemas.openxmlformats.org/drawingml/2006/table">
            <a:tbl>
              <a:tblPr/>
              <a:tblGrid>
                <a:gridCol w="434625"/>
                <a:gridCol w="1485688"/>
                <a:gridCol w="2722028"/>
                <a:gridCol w="4001658"/>
              </a:tblGrid>
              <a:tr h="6592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материала по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здоровьесбережению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659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287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и скорость распространения волн.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шума на физическое и психическое состояние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Электромагнитное поле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электромагнитного поля на физическое состояние человека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Термоядерная реакция.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Нравственные аспекты применения ядерного оружия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Экологическое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Биологическое действие радиации. Термоядерная реакция.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радиации на биологические объекты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785786" y="642918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Использование современных образовательных технологий на уроках физики существенно повышает эффективность образовательного процесса, делает процесс обучения более интересным, способствует развитию познавательной мотивации и интеллектуальных способностей учащихся.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1293</Words>
  <Application>Microsoft Office PowerPoint</Application>
  <PresentationFormat>Экран (4:3)</PresentationFormat>
  <Paragraphs>296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21</cp:revision>
  <dcterms:created xsi:type="dcterms:W3CDTF">2014-05-05T18:24:18Z</dcterms:created>
  <dcterms:modified xsi:type="dcterms:W3CDTF">2015-02-06T22:41:54Z</dcterms:modified>
</cp:coreProperties>
</file>