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85" r:id="rId5"/>
    <p:sldId id="274" r:id="rId6"/>
    <p:sldId id="280" r:id="rId7"/>
    <p:sldId id="281" r:id="rId8"/>
    <p:sldId id="266" r:id="rId9"/>
    <p:sldId id="286" r:id="rId10"/>
    <p:sldId id="289" r:id="rId11"/>
    <p:sldId id="27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00"/>
    <a:srgbClr val="F7FC1C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366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file:///F:\&#1052;&#1054;&#1048;\&#1072;&#1074;&#1075;&#1091;&#1089;&#1090;&#1086;&#1074;&#1089;&#1082;&#1080;&#1077;%20&#1089;&#1086;&#1074;&#1077;&#1097;&#1072;&#1085;&#1080;&#1103;%202017\25.08.2017%20&#1072;&#1074;&#1075;&#1091;&#1089;&#1090;&#1086;&#1074;&#1089;&#1082;&#1080;&#1077;%20&#1089;&#1086;&#1074;&#1077;&#1097;&#1072;&#1085;&#1080;&#1103;%20&#1058;&#1054;&#1043;&#1059;&#1063;&#1048;&#1053;\&#1087;&#1088;&#1077;&#1079;&#1077;&#1085;&#1090;&#1072;&#1094;&#1080;&#1103;%20&#1056;&#1051;&#1044;\4.mp3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b="4152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11266" name="Picture 2" descr="https://image.jimcdn.com/app/cms/image/transf/dimension=648x10000:format=png/path/s72a1311d25621e4a/image/i0586773918a93fc9/version/1446501079/im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61" y="121848"/>
            <a:ext cx="7786710" cy="676530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1857364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solidFill>
                  <a:srgbClr val="000099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«ДОБРУ  ОТКРОЕТСЯ  СЕРДЦЕ!»</a:t>
            </a:r>
            <a:endParaRPr lang="ru-RU" sz="3600" b="1" cap="all" dirty="0">
              <a:ln w="0"/>
              <a:solidFill>
                <a:srgbClr val="000099"/>
              </a:solidFill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pic>
        <p:nvPicPr>
          <p:cNvPr id="2" name="+Улыбка - копи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20072" y="4509120"/>
            <a:ext cx="747770" cy="560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b="415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4580" name="AutoShape 4" descr="http://down.utochkin.infosee.ru/upload/2015/06/abstract_tree_with_flower_patterns_vector_4311610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http://zezete2.z.e.pic.centerblog.net/dd7421d6.png/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42852"/>
            <a:ext cx="5000660" cy="671514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4282" y="1357298"/>
            <a:ext cx="32147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Добрые слова – корни.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Добрые мысли – цветы.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Добрые дела – плоды.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Добрые сердца – сады!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57166"/>
            <a:ext cx="3940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0"/>
                <a:solidFill>
                  <a:srgbClr val="000099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«ДЕРЕВО  ДОБРА»!</a:t>
            </a: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7" name="Picture 2" descr="http://www.playcast.ru/uploads/2015/07/18/143773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94380">
            <a:off x="5867667" y="2258993"/>
            <a:ext cx="510539" cy="4411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57214"/>
            <a:ext cx="11291460" cy="1164437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64291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«ДОБРУ  ОТКРОЕТСЯ  СЕРДЦЕ!»</a:t>
            </a:r>
            <a:endParaRPr lang="ru-RU" sz="36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000240"/>
            <a:ext cx="83582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rgbClr val="000099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«</a:t>
            </a:r>
            <a:r>
              <a:rPr lang="ru-RU" sz="3600" b="1" dirty="0" smtClean="0">
                <a:solidFill>
                  <a:srgbClr val="000099"/>
                </a:solidFill>
                <a:latin typeface="Georgia" pitchFamily="18" charset="0"/>
              </a:rPr>
              <a:t>ВСЕМ  СВЕТЛЫХ  МЫСЛЕЙ  И  ДОБРОТЫ  В  СЕРДЦЕ</a:t>
            </a:r>
            <a:r>
              <a:rPr lang="ru-RU" sz="3600" b="1" cap="all" dirty="0" smtClean="0">
                <a:ln w="0"/>
                <a:solidFill>
                  <a:srgbClr val="000099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»</a:t>
            </a:r>
            <a:endParaRPr lang="ru-RU" sz="3600" b="1" cap="all" dirty="0">
              <a:ln w="0"/>
              <a:solidFill>
                <a:srgbClr val="000099"/>
              </a:solidFill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pic>
        <p:nvPicPr>
          <p:cNvPr id="7" name="Picture 2" descr="F:\+++тренинг для родителей ПОДГОТОВКА\картинки для презентации\image026_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446385">
            <a:off x="-429926" y="1357298"/>
            <a:ext cx="6085263" cy="59794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71802" y="3571876"/>
            <a:ext cx="4905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СПАСИБО  ЗА  ВНИМАНИЕ!</a:t>
            </a:r>
            <a:endParaRPr lang="ru-RU" sz="2400" dirty="0"/>
          </a:p>
        </p:txBody>
      </p:sp>
      <p:pic>
        <p:nvPicPr>
          <p:cNvPr id="2" name="Улыб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104877" y="5132093"/>
            <a:ext cx="557808" cy="490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2880"/>
            <a:ext cx="9143999" cy="68808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2714620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«ДОБРОЕ  ОБЩЕНИЕ»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14412" y="428604"/>
            <a:ext cx="6215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Сердечность,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Дружелюбие,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Отзывчивость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428604"/>
            <a:ext cx="6215106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Воздействие,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Взаимодействие,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Взаимопонимание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>
                  <a:prstDash val="solid"/>
                </a:ln>
                <a:solidFill>
                  <a:srgbClr val="0000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400" b="1" dirty="0" smtClean="0">
              <a:ln>
                <a:prstDash val="solid"/>
              </a:ln>
              <a:solidFill>
                <a:srgbClr val="000099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14282" y="3571876"/>
            <a:ext cx="892971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normalizeH="0" baseline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Доброжелательное общение — это общение,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normalizeH="0" baseline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при котором мы принимаем своего собеседника.</a:t>
            </a:r>
            <a:endParaRPr kumimoji="0" lang="ru-RU" sz="3200" b="1" u="none" strike="noStrike" normalizeH="0" baseline="0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1857364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«ДОБРОТА»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4942" y="1857364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«ОБЩЕНИЕ»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1" name="Picture 3" descr="F:\+++тренинг для родителей ПОДГОТОВКА\1картинки\+позитив\famil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714884"/>
            <a:ext cx="3143272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http://mama-likes.ru/wp-content/uploads/2017/11/https-ninetrends-ru-wp-content-uploads-2016-01-k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643446"/>
            <a:ext cx="300396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2969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-22880"/>
            <a:ext cx="9143999" cy="68808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285784" y="285728"/>
            <a:ext cx="964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33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«Ты опять не выполнил домашнее задание!» </a:t>
            </a:r>
            <a:endParaRPr lang="ru-RU" sz="2800" b="1" dirty="0" smtClean="0">
              <a:ln w="1905"/>
              <a:solidFill>
                <a:srgbClr val="0033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42876" y="3000372"/>
            <a:ext cx="9286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«Ты опять не выполнил домашнее задание, почему?» </a:t>
            </a:r>
            <a:endParaRPr lang="ru-RU" sz="3200" b="1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20" y="857232"/>
            <a:ext cx="5143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Оскорбление,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унижение,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злость</a:t>
            </a:r>
            <a:endParaRPr lang="ru-RU" sz="3200" b="1" i="1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92" y="3929066"/>
            <a:ext cx="614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Понимание,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уважение,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принятие </a:t>
            </a:r>
            <a:endParaRPr lang="ru-RU" sz="3200" b="1" i="1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0722" name="Picture 2" descr="http://www.pravmir.ru/wp-content/uploads/2010/10/3375053_large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5056" t="5490" r="3932" b="6662"/>
          <a:stretch>
            <a:fillRect/>
          </a:stretch>
        </p:blipFill>
        <p:spPr bwMode="auto">
          <a:xfrm>
            <a:off x="6143636" y="857232"/>
            <a:ext cx="2700356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http://pomoshbaby.com/_pu/1/18883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6"/>
            <a:ext cx="4118214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85720" y="2214554"/>
            <a:ext cx="60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33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Эмоциональные нарушения  </a:t>
            </a:r>
            <a:endParaRPr lang="ru-RU" sz="3200" b="1" dirty="0" smtClean="0">
              <a:ln w="1905"/>
              <a:solidFill>
                <a:srgbClr val="0033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48" y="5286388"/>
            <a:ext cx="485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99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Психологическое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000099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здоровье  </a:t>
            </a:r>
            <a:endParaRPr lang="ru-RU" sz="3200" b="1" dirty="0" smtClean="0">
              <a:ln w="1905"/>
              <a:solidFill>
                <a:srgbClr val="000099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/>
          <a:srcRect b="41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8715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КАЧЕСТВА  ВАЖНЫЕ  ДЛЯ  ЭФФЕКТИВНОГО  ОБЩЕНИЯ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00108"/>
            <a:ext cx="43577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приветливость,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доброжелательность,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конкретность,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инициативность,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непосредственность,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открытость,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искренность,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умение слушать, понимать, 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принимать чувства других, 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9. самопознание,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10. ответственность,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11. тактичность, 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12. дружелюбие, 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13. отзывчивость, 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14. терпеливость,</a:t>
            </a:r>
          </a:p>
          <a:p>
            <a:pPr marL="342900" indent="-342900"/>
            <a:r>
              <a:rPr lang="ru-RU" sz="2000" b="1" i="1" dirty="0" smtClean="0">
                <a:solidFill>
                  <a:srgbClr val="000099"/>
                </a:solidFill>
                <a:latin typeface="Georgia" pitchFamily="18" charset="0"/>
              </a:rPr>
              <a:t>15. мудрость</a:t>
            </a:r>
          </a:p>
        </p:txBody>
      </p:sp>
      <p:pic>
        <p:nvPicPr>
          <p:cNvPr id="7" name="Picture 6" descr="https://papanizza.fr/wp-content/uploads/2016/07/%D1%84%D0%BE%D1%82%D0%BE_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3714776" cy="2800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http://klever-udacha.ru/wp-content/uploads/2016/02/dreamstime_xxl_13111989-1170x7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86190"/>
            <a:ext cx="4410684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www.playcast.ru/uploads/2015/04/15/131782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0"/>
            <a:ext cx="109728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000108"/>
            <a:ext cx="892971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Добрые </a:t>
            </a:r>
            <a:r>
              <a:rPr lang="ru-RU" sz="4400" b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слова </a:t>
            </a:r>
          </a:p>
          <a:p>
            <a:pPr algn="ctr"/>
            <a:r>
              <a:rPr lang="ru-RU" sz="4400" b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оставляют </a:t>
            </a: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 душах людей прекрасный след. 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Они смягчают, утешают и исцеляют сердце того, кто их слышит.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/>
            </a:r>
            <a:b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</a:b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-142900"/>
            <a:ext cx="864873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Позитивное  общение</a:t>
            </a:r>
            <a:endParaRPr lang="ru-RU" sz="54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6" name="Picture 5" descr="http://www.playcast.ru/uploads/2015/10/24/155932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857760"/>
            <a:ext cx="8429652" cy="2400301"/>
          </a:xfrm>
          <a:prstGeom prst="rect">
            <a:avLst/>
          </a:prstGeom>
          <a:noFill/>
        </p:spPr>
      </p:pic>
      <p:pic>
        <p:nvPicPr>
          <p:cNvPr id="30" name="Picture 17" descr="https://img-fotki.yandex.ru/get/26/203212577.72/0_e18d1_1ceaefcf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85850" y="1857364"/>
            <a:ext cx="4429132" cy="5000636"/>
          </a:xfrm>
          <a:prstGeom prst="rect">
            <a:avLst/>
          </a:prstGeom>
          <a:noFill/>
        </p:spPr>
      </p:pic>
      <p:pic>
        <p:nvPicPr>
          <p:cNvPr id="27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  <p:pic>
        <p:nvPicPr>
          <p:cNvPr id="23" name="Picture 4" descr="https://img-fotki.yandex.ru/get/15527/112265771.798/0_c1c0a_b2c05db6_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92650">
            <a:off x="6024499" y="-249573"/>
            <a:ext cx="4401749" cy="6857503"/>
          </a:xfrm>
          <a:prstGeom prst="rect">
            <a:avLst/>
          </a:prstGeom>
          <a:noFill/>
        </p:spPr>
      </p:pic>
      <p:pic>
        <p:nvPicPr>
          <p:cNvPr id="34" name="Picture 35" descr="http://eightsheep.com/img/2017-04/18/756cw6akh9qgul2i5jujmpl9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480" y="285728"/>
            <a:ext cx="4714908" cy="6429396"/>
          </a:xfrm>
          <a:prstGeom prst="rect">
            <a:avLst/>
          </a:prstGeom>
          <a:noFill/>
        </p:spPr>
      </p:pic>
      <p:pic>
        <p:nvPicPr>
          <p:cNvPr id="35" name="Picture 9" descr="C:\Users\PC\Desktop\цветы\0_87934_6f96058e_L.pn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27062">
            <a:off x="-544332" y="-254511"/>
            <a:ext cx="3357586" cy="7429480"/>
          </a:xfrm>
          <a:prstGeom prst="rect">
            <a:avLst/>
          </a:prstGeom>
          <a:noFill/>
        </p:spPr>
      </p:pic>
      <p:pic>
        <p:nvPicPr>
          <p:cNvPr id="36" name="Picture 8" descr="http://www.playcast.ru/uploads/2017/07/19/2304769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05475" y="642918"/>
            <a:ext cx="3438525" cy="5976946"/>
          </a:xfrm>
          <a:prstGeom prst="rect">
            <a:avLst/>
          </a:prstGeom>
          <a:noFill/>
        </p:spPr>
      </p:pic>
      <p:pic>
        <p:nvPicPr>
          <p:cNvPr id="38" name="Picture 2" descr="https://img-fotki.yandex.ru/get/15496/112265771.79d/0_c1d04_a08eb6ab_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0166" y="0"/>
            <a:ext cx="2981325" cy="6334112"/>
          </a:xfrm>
          <a:prstGeom prst="rect">
            <a:avLst/>
          </a:prstGeom>
          <a:noFill/>
        </p:spPr>
      </p:pic>
      <p:pic>
        <p:nvPicPr>
          <p:cNvPr id="39" name="Picture 19" descr="http://img-fotki.yandex.ru/get/9261/39663434.448/0_8fa11_b43cff0e_L.png"/>
          <p:cNvPicPr>
            <a:picLocks noChangeAspect="1" noChangeArrowheads="1"/>
          </p:cNvPicPr>
          <p:nvPr/>
        </p:nvPicPr>
        <p:blipFill>
          <a:blip r:embed="rId11"/>
          <a:srcRect l="5257" r="21141"/>
          <a:stretch>
            <a:fillRect/>
          </a:stretch>
        </p:blipFill>
        <p:spPr bwMode="auto">
          <a:xfrm rot="1405412">
            <a:off x="5146765" y="1834827"/>
            <a:ext cx="3228352" cy="5717454"/>
          </a:xfrm>
          <a:prstGeom prst="rect">
            <a:avLst/>
          </a:prstGeom>
          <a:noFill/>
        </p:spPr>
      </p:pic>
      <p:pic>
        <p:nvPicPr>
          <p:cNvPr id="40" name="Picture 11" descr="http://www.playcast.ru/uploads/2017/07/06/22965931.png"/>
          <p:cNvPicPr>
            <a:picLocks noGrp="1" noChangeAspect="1" noChangeArrowheads="1"/>
          </p:cNvPicPr>
          <p:nvPr>
            <p:ph idx="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28596" y="1785926"/>
            <a:ext cx="3820646" cy="4581109"/>
          </a:xfrm>
          <a:prstGeom prst="rect">
            <a:avLst/>
          </a:prstGeom>
          <a:noFill/>
        </p:spPr>
      </p:pic>
      <p:pic>
        <p:nvPicPr>
          <p:cNvPr id="41" name="Picture 2" descr="https://img-fotki.yandex.ru/get/9828/40434226.47d/0_feb9c_61867f3e_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410700">
            <a:off x="4165866" y="169464"/>
            <a:ext cx="3236363" cy="6564956"/>
          </a:xfrm>
          <a:prstGeom prst="rect">
            <a:avLst/>
          </a:prstGeom>
          <a:noFill/>
        </p:spPr>
      </p:pic>
      <p:pic>
        <p:nvPicPr>
          <p:cNvPr id="14" name="Picture 2" descr="http://img-fotki.yandex.ru/get/9251/167562796.124/0_d8790_233d7d1e_XL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47750" y="2500298"/>
            <a:ext cx="2277623" cy="4357702"/>
          </a:xfrm>
          <a:prstGeom prst="rect">
            <a:avLst/>
          </a:prstGeom>
          <a:noFill/>
        </p:spPr>
      </p:pic>
      <p:pic>
        <p:nvPicPr>
          <p:cNvPr id="15" name="Picture 2" descr="http://www.playcast.ru/uploads/2016/11/16/20542568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9505387">
            <a:off x="3095144" y="4379203"/>
            <a:ext cx="1351608" cy="1351608"/>
          </a:xfrm>
          <a:prstGeom prst="rect">
            <a:avLst/>
          </a:prstGeom>
          <a:noFill/>
        </p:spPr>
      </p:pic>
      <p:pic>
        <p:nvPicPr>
          <p:cNvPr id="16" name="Picture 7" descr="C:\Users\PC\Desktop\1441220550660_photoshopia_ru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2319061">
            <a:off x="7921461" y="196317"/>
            <a:ext cx="1101183" cy="8148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1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b="415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4282" y="500042"/>
            <a:ext cx="8929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«ЗОЛОТОЕ»  ПРАВИЛО  НРАВСТВЕННОСТИ</a:t>
            </a:r>
            <a:endParaRPr kumimoji="0" lang="ru-RU" sz="2000" b="1" u="none" strike="noStrike" normalizeH="0" baseline="0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71546"/>
            <a:ext cx="8858312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3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«Относись  к  людям  так,  как хочешь,  чтобы  относились  к тебе»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(Конфуций) </a:t>
            </a:r>
            <a:endParaRPr kumimoji="0" lang="ru-RU" b="1" i="1" u="none" strike="noStrike" normalizeH="0" baseline="0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42910" y="2643182"/>
            <a:ext cx="8143932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000099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Легко следовать правильно за тем, кто правильно идет впереди»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127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(Я. Коменский)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5363" name="Picture 3" descr="https://cdn-media-1.lifehack.org/wp-content/files/2014/07/30mindinner_fe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786190"/>
            <a:ext cx="482603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://mama-likes.ru/wp-content/uploads/2017/11/https-ninetrends-ru-wp-content-uploads-2016-01-k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34" y="3786191"/>
            <a:ext cx="407196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b="4152"/>
          <a:stretch>
            <a:fillRect/>
          </a:stretch>
        </p:blipFill>
        <p:spPr bwMode="auto">
          <a:xfrm rot="10800000"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0034" y="1214422"/>
            <a:ext cx="821537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Спокойная обстановка.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Готовность к диалогу  обеих сторон.</a:t>
            </a:r>
            <a:endParaRPr kumimoji="0" lang="ru-RU" sz="2300" b="1" i="0" u="none" strike="noStrike" normalizeH="0" baseline="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23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Говорить </a:t>
            </a:r>
            <a:r>
              <a:rPr lang="ru-RU" sz="2300" b="1" i="1" dirty="0" err="1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ru-RU" sz="23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конкретных </a:t>
            </a:r>
            <a:r>
              <a:rPr lang="ru-RU" sz="23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действиях</a:t>
            </a:r>
            <a:r>
              <a:rPr lang="ru-RU" sz="23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300" b="1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Исключить  </a:t>
            </a:r>
            <a:r>
              <a:rPr kumimoji="0" lang="ru-RU" sz="2300" b="1" i="1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оценки </a:t>
            </a: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(«плохо себя ведешь», «лентяй») и </a:t>
            </a:r>
            <a:r>
              <a:rPr kumimoji="0" lang="ru-RU" sz="2300" b="1" i="1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обобщения</a:t>
            </a: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(«никогда», «всегда», «вечно»). </a:t>
            </a:r>
            <a:endParaRPr kumimoji="0" lang="ru-RU" sz="2300" b="1" i="0" u="none" strike="noStrike" normalizeH="0" baseline="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Говорить </a:t>
            </a:r>
            <a:r>
              <a:rPr kumimoji="0" lang="ru-RU" sz="2300" b="1" i="1" u="none" strike="noStrike" normalizeH="0" baseline="0" dirty="0" err="1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ru-RU" sz="2300" b="1" i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чувствах, мыслях, желаниях ребенка</a:t>
            </a: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300" b="1" i="0" u="none" strike="noStrike" normalizeH="0" baseline="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Не превращать все в нудную, долгую нотацию.</a:t>
            </a:r>
            <a:endParaRPr kumimoji="0" lang="ru-RU" sz="2300" b="1" i="0" u="none" strike="noStrike" normalizeH="0" baseline="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Завершить дружеским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физическим контактом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1" u="none" strike="noStrike" normalizeH="0" baseline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(обнять, поцеловать, и т.п.)</a:t>
            </a:r>
            <a:endParaRPr kumimoji="0" lang="ru-RU" sz="2300" b="1" i="0" u="none" strike="noStrike" normalizeH="0" baseline="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85728"/>
            <a:ext cx="7215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ПРАВИЛА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ПОЗИТИВНОГО   ОБЩЕНИЯ </a:t>
            </a:r>
          </a:p>
        </p:txBody>
      </p:sp>
      <p:pic>
        <p:nvPicPr>
          <p:cNvPr id="4098" name="Picture 2" descr="http://photos.demandstudios.com/getty/article/108/89/485657063.jpg"/>
          <p:cNvPicPr>
            <a:picLocks noChangeAspect="1" noChangeArrowheads="1"/>
          </p:cNvPicPr>
          <p:nvPr/>
        </p:nvPicPr>
        <p:blipFill>
          <a:blip r:embed="rId3" cstate="print"/>
          <a:srcRect l="13014" t="-236" r="39"/>
          <a:stretch>
            <a:fillRect/>
          </a:stretch>
        </p:blipFill>
        <p:spPr bwMode="auto">
          <a:xfrm>
            <a:off x="5715008" y="4572008"/>
            <a:ext cx="2787851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/>
          <a:srcRect b="41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71472" y="1428736"/>
            <a:ext cx="8358214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Добрые слова сказать не сложно,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но их эхо долго живет в детских сердцах!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Доброта — это самое ценное нравственное качество.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857488" y="214290"/>
            <a:ext cx="607219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Доброта в словах рождает доверие.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Доброта в мыслях улучшает отношения.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Доброта в поступках рождает любовь.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(Арефьева Алла)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" name="Picture 2" descr="http://i.huffpost.com/gen/2362376/thumbs/o-BOARDGAMES-facebook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3286124"/>
            <a:ext cx="528641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6" descr="http://www.ngpavlograd.org.ua/wp-content/uploads/2015/04/gde-vzyaty-doverie-k-rebenku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357562"/>
            <a:ext cx="3571868" cy="2654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282</Words>
  <Application>Microsoft Office PowerPoint</Application>
  <PresentationFormat>Экран (4:3)</PresentationFormat>
  <Paragraphs>78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Позитивное  общение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137</cp:revision>
  <dcterms:created xsi:type="dcterms:W3CDTF">2017-12-01T15:16:40Z</dcterms:created>
  <dcterms:modified xsi:type="dcterms:W3CDTF">2017-12-09T17:25:05Z</dcterms:modified>
</cp:coreProperties>
</file>