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310" r:id="rId3"/>
    <p:sldId id="328" r:id="rId4"/>
    <p:sldId id="329" r:id="rId5"/>
    <p:sldId id="318" r:id="rId6"/>
    <p:sldId id="321" r:id="rId7"/>
    <p:sldId id="325" r:id="rId8"/>
    <p:sldId id="330" r:id="rId9"/>
    <p:sldId id="331" r:id="rId10"/>
    <p:sldId id="335" r:id="rId11"/>
    <p:sldId id="334" r:id="rId12"/>
    <p:sldId id="333" r:id="rId13"/>
    <p:sldId id="317" r:id="rId14"/>
    <p:sldId id="33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99"/>
    <a:srgbClr val="003399"/>
    <a:srgbClr val="006600"/>
    <a:srgbClr val="800000"/>
    <a:srgbClr val="FFFF00"/>
    <a:srgbClr val="E3EFFD"/>
    <a:srgbClr val="ECF8FE"/>
    <a:srgbClr val="E8F6FE"/>
    <a:srgbClr val="D3EDFD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1" d="100"/>
          <a:sy n="91" d="100"/>
        </p:scale>
        <p:origin x="-56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D:\много байт ФИЗИКА+ПСИХОЛОГИЯ\ФОНЫ ШАБЛОНЫ ДЛЯ ПРЕЗЕНТАЦИЙ\My_new_fon_3\60-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10000"/>
          </a:blip>
          <a:srcRect b="1770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500042"/>
            <a:ext cx="82867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МУНИЦИПАЛЬНОЕ  КАЗЕННОЕ  ОБЩЕОБРАЗОВАТЕЛЬНОЕ  УЧРЕЖДЕНИЕ </a:t>
            </a:r>
          </a:p>
          <a:p>
            <a:pPr algn="ctr"/>
            <a:r>
              <a:rPr lang="ru-RU" sz="11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ТОГУЧИНСКОГО  РАЙОНА  «КИИКСКАЯ  СРЕДНЯЯ  ШКОЛА»</a:t>
            </a:r>
          </a:p>
          <a:p>
            <a:endParaRPr lang="ru-RU" sz="12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1968" y="6429396"/>
            <a:ext cx="4572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Составитель педагог-психолог: </a:t>
            </a:r>
            <a:r>
              <a:rPr lang="ru-RU" sz="12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Рагулина</a:t>
            </a:r>
            <a:r>
              <a:rPr lang="ru-RU" sz="1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Любовь Давыдовна</a:t>
            </a:r>
            <a:endParaRPr lang="ru-RU" sz="12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2285992"/>
            <a:ext cx="8715436" cy="29238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МЕХАНИЗМЫ  ВЫЯВЛЕНИЯ  ПСИХОЭМОЦИОНАЛЬНЫХ НАРУШЕНИЙ  </a:t>
            </a:r>
          </a:p>
          <a:p>
            <a:pPr algn="ctr"/>
            <a:r>
              <a:rPr lang="ru-RU" sz="2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И  </a:t>
            </a:r>
          </a:p>
          <a:p>
            <a:pPr algn="ctr"/>
            <a:r>
              <a:rPr lang="ru-RU" sz="2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ОРГАНИЗАЦИЯ  КОРРЕКЦИОННОЙ  РАБОТЫ</a:t>
            </a:r>
          </a:p>
          <a:p>
            <a:pPr algn="ctr"/>
            <a:r>
              <a:rPr lang="ru-RU" sz="2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С ДЕТЬМИ  «ГРУППЫ  РИСКА»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" name="Picture 2" descr="https://im0-tub-ru.yandex.net/i?id=3770640b731781e6350400b29b840fe1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1741" y="357166"/>
            <a:ext cx="1192259" cy="1128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200150" y="3127089"/>
          <a:ext cx="6743700" cy="1472184"/>
        </p:xfrm>
        <a:graphic>
          <a:graphicData uri="http://schemas.openxmlformats.org/drawingml/2006/table">
            <a:tbl>
              <a:tblPr/>
              <a:tblGrid>
                <a:gridCol w="4567740"/>
                <a:gridCol w="450045"/>
                <a:gridCol w="1725915"/>
              </a:tblGrid>
              <a:tr h="1218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Деловой разговор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«Шалость. Злонамеренный проступок. Вандализм»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Цель: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донести, что совершение подобных действий отрицательно влияют на все окружение, может караться законом; воспитывать позитивные отношения к окружающим людям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апр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руководитель совета профилактики- Кошкина Е.М;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инспектора КДН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D:\много байт ФИЗИКА+ПСИХОЛОГИЯ\ФОНЫ ШАБЛОНЫ ДЛЯ ПРЕЗЕНТАЦИЙ\My_new_fon_3\7-3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2" name="Picture 2" descr="C:\Users\PC\Desktop\Wallpaper-Happy-children-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04"/>
            <a:ext cx="1315964" cy="10001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214546" y="857232"/>
            <a:ext cx="4351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Социально-диспетчерское   направление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9" y="1571612"/>
          <a:ext cx="8572560" cy="1000132"/>
        </p:xfrm>
        <a:graphic>
          <a:graphicData uri="http://schemas.openxmlformats.org/drawingml/2006/table">
            <a:tbl>
              <a:tblPr/>
              <a:tblGrid>
                <a:gridCol w="5857916"/>
                <a:gridCol w="500066"/>
                <a:gridCol w="2214578"/>
              </a:tblGrid>
              <a:tr h="10001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Деловой разговор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«Шалость. Злонамеренный проступок. Вандализм»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</a:t>
                      </a:r>
                      <a:r>
                        <a:rPr lang="ru-RU" sz="1400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донести, что совершение подобных действий отрицательно влияют на все окружение, может караться законом; воспитывать позитивные отношения к окружающим людям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апр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руководитель совета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профилактики -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Кошкина Е.М;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инспектора КДН</a:t>
                      </a: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42910" y="2643182"/>
            <a:ext cx="757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РАБОТА  С  РОДИТЕЛЯМИ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85918" y="3000372"/>
            <a:ext cx="58499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Профилактическое  и  просветительское  направление</a:t>
            </a:r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57158" y="3357562"/>
          <a:ext cx="8643999" cy="3340832"/>
        </p:xfrm>
        <a:graphic>
          <a:graphicData uri="http://schemas.openxmlformats.org/drawingml/2006/table">
            <a:tbl>
              <a:tblPr/>
              <a:tblGrid>
                <a:gridCol w="5854878"/>
                <a:gridCol w="576862"/>
                <a:gridCol w="2212259"/>
              </a:tblGrid>
              <a:tr h="9286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Проблемный диспут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«Психологические особенности периода адаптации, формы родительской помощи и поддержки»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ознакомить с особенностями адаптации детей к первому году обучения; предложить практические советы по адаптации ребенка в школе</a:t>
                      </a: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окт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классный руководитель</a:t>
                      </a: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Обучающий семинар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«Значение эмоций для формирования положительного взаимодействия ребенка с миром»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обсудить проблему значения в жизни человека развития эмоциональной сферы, положительных эмоций; способствовать приобретению практических знаний по развитию эмоций младших школьников</a:t>
                      </a: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февр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классный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руководитель,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педагог-психолог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1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Обмен мнениями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«Поощрения и наказания в семье»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обсудить проблему поощрения и наказания ребенка в семье; формировать у родителей культуру поощрения  наказания ребенка в семье</a:t>
                      </a: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нояб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классный руководитель</a:t>
                      </a: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много байт ФИЗИКА+ПСИХОЛОГИЯ\ФОНЫ ШАБЛОНЫ ДЛЯ ПРЕЗЕНТАЦИЙ\My_new_fon_3\7-3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2" name="Picture 2" descr="C:\Users\PC\Desktop\Wallpaper-Happy-children-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04"/>
            <a:ext cx="1315964" cy="10001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500034" y="642918"/>
            <a:ext cx="800105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ВНЕШНИЙ  МОНИТОРИНГ</a:t>
            </a:r>
          </a:p>
          <a:p>
            <a:pPr algn="ctr"/>
            <a:r>
              <a:rPr lang="ru-RU" sz="20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2016 - 2017</a:t>
            </a:r>
            <a:r>
              <a:rPr lang="ru-RU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0100" y="2143116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 ученик 7 класса       1 ученик  9 класса       1 ученица  11 класса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5720" y="1571612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Georgia" pitchFamily="18" charset="0"/>
              </a:rPr>
              <a:t>Высокий уровень склонности к суицидальному поведению </a:t>
            </a:r>
          </a:p>
          <a:p>
            <a:pPr algn="ctr"/>
            <a:r>
              <a:rPr lang="ru-RU" sz="1600" dirty="0" smtClean="0">
                <a:latin typeface="Georgia" pitchFamily="18" charset="0"/>
              </a:rPr>
              <a:t>по шкалам тревожности, агрессии, ригидности</a:t>
            </a:r>
            <a:endParaRPr lang="ru-RU" sz="1600" dirty="0"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00298" y="2500306"/>
            <a:ext cx="38373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РАБОТА  С  УЧЕНИКАМИ 7 КЛАССА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71736" y="2857496"/>
            <a:ext cx="3595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Профилактическое  направление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28596" y="3214686"/>
            <a:ext cx="284725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ТЕМАТИЧЕСКИЕ  МЕРОПРИЯТИЯ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85720" y="3500438"/>
          <a:ext cx="8715437" cy="3189732"/>
        </p:xfrm>
        <a:graphic>
          <a:graphicData uri="http://schemas.openxmlformats.org/drawingml/2006/table">
            <a:tbl>
              <a:tblPr/>
              <a:tblGrid>
                <a:gridCol w="6072230"/>
                <a:gridCol w="735179"/>
                <a:gridCol w="1908028"/>
              </a:tblGrid>
              <a:tr h="883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Игра</a:t>
                      </a: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«Колючка»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предоставление детям опыта межличностного взаимодействия в необычной ситуации игры; социализация «отвергнутого» ребенка; обучение навыкам самопознания и самовосстановления.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нояб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классный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руководитель,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педагог-психолог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в группах</a:t>
                      </a: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«Злость и агрессия»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создать условия для обращения детей к собственному опыту агрессии, разрядить агрессивные тенденции в поведении, обучать способам безопасной разрядки агрессии</a:t>
                      </a: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окт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классный руководитель</a:t>
                      </a: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Психологический классный час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«Стресс в жизни человека. Способы борьбы со стрессом»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 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научить учеников контролировать свои поступки, речь, поведение, уметь выйти из стрессовых ситуаций, контролировать свои эмоции во время стресса.</a:t>
                      </a: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февр</a:t>
                      </a: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классный руководитель</a:t>
                      </a: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много байт ФИЗИКА+ПСИХОЛОГИЯ\ФОНЫ ШАБЛОНЫ ДЛЯ ПРЕЗЕНТАЦИЙ\My_new_fon_3\7-3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2" name="Picture 2" descr="C:\Users\PC\Desktop\Wallpaper-Happy-children-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04"/>
            <a:ext cx="1315964" cy="10001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500298" y="785794"/>
            <a:ext cx="3451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Консультативное  направление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14283" y="1714488"/>
          <a:ext cx="8572560" cy="736092"/>
        </p:xfrm>
        <a:graphic>
          <a:graphicData uri="http://schemas.openxmlformats.org/drawingml/2006/table">
            <a:tbl>
              <a:tblPr/>
              <a:tblGrid>
                <a:gridCol w="6215106"/>
                <a:gridCol w="646288"/>
                <a:gridCol w="1711166"/>
              </a:tblGrid>
              <a:tr h="5938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Групповая </a:t>
                      </a:r>
                      <a:r>
                        <a:rPr lang="ru-RU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занятие</a:t>
                      </a:r>
                      <a:r>
                        <a:rPr lang="ru-RU" sz="1400" b="1" i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элементами тренинга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«Искусство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каждодневного общения»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окт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классный руководитель,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педагог-психолог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28596" y="2428868"/>
            <a:ext cx="757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РАБОТА  С  РОДИТЕЛЯМИ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428860" y="2786058"/>
            <a:ext cx="3595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Профилактическое  направление</a:t>
            </a:r>
            <a:endParaRPr lang="ru-RU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14282" y="3214686"/>
          <a:ext cx="8501122" cy="2208276"/>
        </p:xfrm>
        <a:graphic>
          <a:graphicData uri="http://schemas.openxmlformats.org/drawingml/2006/table">
            <a:tbl>
              <a:tblPr/>
              <a:tblGrid>
                <a:gridCol w="6139931"/>
                <a:gridCol w="718117"/>
                <a:gridCol w="1643074"/>
              </a:tblGrid>
              <a:tr h="9286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Круглый стол</a:t>
                      </a: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«Первые проблемы подросткового возраста»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помочь понять значение  в жизни ребенка физиологических и психологических изменений; обсудить определенные правила поведения родителей в период полового взросления детей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нояб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классный руководитель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Обучающий семинар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«Положительные эмоции и их значение в жизни человека»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обсудить проблему значения развития эмоциональной сферы; способствовать приобретению родителями практических знаний по развитию положительных эмоций у учащихся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янв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классный руководитель</a:t>
                      </a: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D:\много байт ФИЗИКА+ПСИХОЛОГИЯ\ФОНЫ ШАБЛОНЫ ДЛЯ ПРЕЗЕНТАЦИЙ\My_new_fon_3\7-3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2" name="Picture 2" descr="C:\Users\PC\Desktop\Wallpaper-Happy-children-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04"/>
            <a:ext cx="1315964" cy="10001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714348" y="571480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ПРОБЛЕМЫ  ДЕТЕЙ  НА  РАЗЛИЧНЫХ СТУПЕНЯХ  ОБУЧЕНИЯ   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28596" y="1071546"/>
            <a:ext cx="8358246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начальное звено: 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недостаточно сформированы 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навыки общения со сверстниками;  жалобы на состояние здоровья; беспокойство семейными ссорами и конфликтами;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1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среднее звено: 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неудовлетворенность взаимоотношений со сверстниками, нежелание прощать обиды; ощущение  тревожности, психические переживания, возникающее из-за реальных или мнимых препятствий, мешающих достижению целей; беспокойство семейными конфликтами; 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недостаточная</a:t>
            </a:r>
            <a:r>
              <a:rPr lang="ru-RU" dirty="0" smtClean="0">
                <a:solidFill>
                  <a:srgbClr val="0033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забота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 своем здоровье; не осознают степень серьезности подготовки к будущей жизни;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1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старшее звено: 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неспособность корректировать свои действия в соответствии с требованиями ситуации, неумение легко менять свои позиции, мнение, поступки в соответствии с ситуацией.</a:t>
            </a:r>
            <a:endParaRPr kumimoji="0" lang="ru-RU" sz="2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D:\много байт ФИЗИКА+ПСИХОЛОГИЯ\ФОНЫ ШАБЛОНЫ ДЛЯ ПРЕЗЕНТАЦИЙ\My_new_fon_3\7-3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57224" y="6072206"/>
            <a:ext cx="757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СПАСИБО  ЗА  ВНИМАНИЕ!</a:t>
            </a:r>
          </a:p>
        </p:txBody>
      </p:sp>
      <p:pic>
        <p:nvPicPr>
          <p:cNvPr id="38913" name="Picture 1" descr="C:\Users\PC\Desktop\картинки\free-wallpaper-8.jpg"/>
          <p:cNvPicPr>
            <a:picLocks noChangeAspect="1" noChangeArrowheads="1"/>
          </p:cNvPicPr>
          <p:nvPr/>
        </p:nvPicPr>
        <p:blipFill>
          <a:blip r:embed="rId3"/>
          <a:srcRect b="4058"/>
          <a:stretch>
            <a:fillRect/>
          </a:stretch>
        </p:blipFill>
        <p:spPr bwMode="auto">
          <a:xfrm>
            <a:off x="1785918" y="1571612"/>
            <a:ext cx="5559671" cy="4000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D:\много байт ФИЗИКА+ПСИХОЛОГИЯ\ФОНЫ ШАБЛОНЫ ДЛЯ ПРЕЗЕНТАЦИЙ\My_new_fon_3\7-3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142976" y="571480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ПСИХОЭМОЦИОНАЛЬНОЕ   СОСТОЯНИЕ –</a:t>
            </a:r>
          </a:p>
          <a:p>
            <a:pPr algn="ctr"/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ОСНОВА  ЗДОРОВЬЯ  ЛИЧНОСТИ</a:t>
            </a:r>
            <a:endParaRPr lang="ru-RU" sz="2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85786" y="1643050"/>
            <a:ext cx="785818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Это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особая форма психических состояний человека,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"/>
            </a:pPr>
            <a:r>
              <a:rPr lang="ru-RU" sz="1600" dirty="0" smtClean="0">
                <a:solidFill>
                  <a:srgbClr val="C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1600" dirty="0" smtClean="0"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переживания с проявлением  эмоционального реагирования своего отношения к окружающей действительности и к самому себе;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"/>
            </a:pPr>
            <a:endParaRPr lang="ru-RU" sz="1400" dirty="0" smtClean="0"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"/>
              <a:tabLst/>
            </a:pP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состояния, которые регулируются преимущественно эмоционально-волевой  сферой и охватывают эмоциональные реакции и эмоциональные отношения;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"/>
              <a:tabLst/>
            </a:pP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относительно устойчивые переживания.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pic>
        <p:nvPicPr>
          <p:cNvPr id="12" name="Picture 2" descr="C:\Users\PC\Desktop\Wallpaper-Happy-children-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908" y="319994"/>
            <a:ext cx="1458872" cy="11087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D:\много байт ФИЗИКА+ПСИХОЛОГИЯ\ФОНЫ ШАБЛОНЫ ДЛЯ ПРЕЗЕНТАЦИЙ\My_new_fon_3\7-3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85720" y="928670"/>
            <a:ext cx="83582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ПРОГРАММА   </a:t>
            </a:r>
          </a:p>
          <a:p>
            <a:pPr algn="ctr"/>
            <a:r>
              <a:rPr lang="ru-RU" sz="2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ПРОФИЛАКТИКИ  СУИЦИДАЛЬНОГО  ПОВЕДЕНИЯ  ДЕТЕЙ И ПОДРОСТКОВ</a:t>
            </a:r>
          </a:p>
          <a:p>
            <a:pPr algn="ctr"/>
            <a:r>
              <a:rPr lang="ru-RU" sz="1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 2016 – 2021 ГОДЫ</a:t>
            </a:r>
            <a:endParaRPr lang="ru-RU" sz="16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5" descr="C:\Users\PC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04"/>
            <a:ext cx="1285852" cy="11679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WordArt 2"/>
          <p:cNvSpPr>
            <a:spLocks noChangeArrowheads="1" noChangeShapeType="1" noTextEdit="1"/>
          </p:cNvSpPr>
          <p:nvPr/>
        </p:nvSpPr>
        <p:spPr bwMode="auto">
          <a:xfrm>
            <a:off x="1643042" y="2643182"/>
            <a:ext cx="5572164" cy="865187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8000">
                      <a:srgbClr val="00CCCC"/>
                    </a:gs>
                    <a:gs pos="23500">
                      <a:srgbClr val="9999FF"/>
                    </a:gs>
                    <a:gs pos="30001">
                      <a:srgbClr val="2E6792"/>
                    </a:gs>
                    <a:gs pos="35501">
                      <a:srgbClr val="3333CC"/>
                    </a:gs>
                    <a:gs pos="40500">
                      <a:srgbClr val="1170FF"/>
                    </a:gs>
                    <a:gs pos="50000">
                      <a:srgbClr val="006699"/>
                    </a:gs>
                    <a:gs pos="59500">
                      <a:srgbClr val="1170FF"/>
                    </a:gs>
                    <a:gs pos="64500">
                      <a:srgbClr val="3333CC"/>
                    </a:gs>
                    <a:gs pos="70000">
                      <a:srgbClr val="2E6792"/>
                    </a:gs>
                    <a:gs pos="76500">
                      <a:srgbClr val="9999FF"/>
                    </a:gs>
                    <a:gs pos="92000">
                      <a:srgbClr val="00CCCC"/>
                    </a:gs>
                    <a:gs pos="100000">
                      <a:srgbClr val="3399FF"/>
                    </a:gs>
                  </a:gsLst>
                  <a:lin ang="2700000" scaled="1"/>
                </a:gradFill>
                <a:effectLst/>
                <a:latin typeface="Impact"/>
              </a:rPr>
              <a:t>"СЧАСТЬЕ - ЭТО ЖИЗНЬ!"</a:t>
            </a:r>
            <a:endParaRPr lang="ru-RU" sz="3600" kern="10" spc="0" dirty="0">
              <a:ln w="9525">
                <a:solidFill>
                  <a:srgbClr val="C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399FF"/>
                  </a:gs>
                  <a:gs pos="8000">
                    <a:srgbClr val="00CCCC"/>
                  </a:gs>
                  <a:gs pos="23500">
                    <a:srgbClr val="9999FF"/>
                  </a:gs>
                  <a:gs pos="30001">
                    <a:srgbClr val="2E6792"/>
                  </a:gs>
                  <a:gs pos="35501">
                    <a:srgbClr val="3333CC"/>
                  </a:gs>
                  <a:gs pos="40500">
                    <a:srgbClr val="1170FF"/>
                  </a:gs>
                  <a:gs pos="50000">
                    <a:srgbClr val="006699"/>
                  </a:gs>
                  <a:gs pos="59500">
                    <a:srgbClr val="1170FF"/>
                  </a:gs>
                  <a:gs pos="64500">
                    <a:srgbClr val="3333CC"/>
                  </a:gs>
                  <a:gs pos="70000">
                    <a:srgbClr val="2E6792"/>
                  </a:gs>
                  <a:gs pos="76500">
                    <a:srgbClr val="9999FF"/>
                  </a:gs>
                  <a:gs pos="92000">
                    <a:srgbClr val="00CCCC"/>
                  </a:gs>
                  <a:gs pos="100000">
                    <a:srgbClr val="3399FF"/>
                  </a:gs>
                </a:gsLst>
                <a:lin ang="2700000" scaled="1"/>
              </a:gradFill>
              <a:effectLst/>
              <a:latin typeface="Impact"/>
            </a:endParaRPr>
          </a:p>
        </p:txBody>
      </p:sp>
      <p:pic>
        <p:nvPicPr>
          <p:cNvPr id="13" name="Picture 4" descr="125258689117276914369757503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3143248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357158" y="5000636"/>
            <a:ext cx="857256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600" b="1" dirty="0" smtClean="0">
                <a:solidFill>
                  <a:srgbClr val="C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endParaRPr lang="ru-RU" sz="1100" dirty="0" smtClean="0">
              <a:latin typeface="Georgia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600" b="1" dirty="0" smtClean="0">
                <a:solidFill>
                  <a:srgbClr val="000099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Профилактика и преодоление социально-психологической  </a:t>
            </a:r>
            <a:r>
              <a:rPr lang="ru-RU" dirty="0" err="1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детей;</a:t>
            </a:r>
            <a:endParaRPr lang="ru-RU" dirty="0" smtClean="0">
              <a:latin typeface="Georgia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Предупреждение суицидальных действий среди детей, развитие </a:t>
            </a:r>
            <a:r>
              <a:rPr lang="ru-RU" dirty="0" err="1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стрессоустойчивости</a:t>
            </a:r>
            <a:r>
              <a:rPr lang="ru-RU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, сохранение и укрепление психического здоровья обучающихся.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D:\много байт ФИЗИКА+ПСИХОЛОГИЯ\ФОНЫ ШАБЛОНЫ ДЛЯ ПРЕЗЕНТАЦИЙ\My_new_fon_3\7-3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00034" y="857232"/>
            <a:ext cx="8286808" cy="517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I ЭТАП – ОРГАНИЗАЦИОННО – АНАЛИТИЧЕСКИЙ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май 2016 – ноябрь 2016</a:t>
            </a:r>
          </a:p>
          <a:p>
            <a:pPr lvl="3">
              <a:buFont typeface="Wingdings" pitchFamily="2" charset="2"/>
              <a:buChar char=""/>
            </a:pP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Информационно-аналитическое направление,</a:t>
            </a:r>
          </a:p>
          <a:p>
            <a:pPr lvl="3">
              <a:buFont typeface="Wingdings" pitchFamily="2" charset="2"/>
              <a:buChar char=""/>
            </a:pP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Диагностическое направление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II ЭТАП – ПРАКТИЧЕСКИЙ</a:t>
            </a:r>
          </a:p>
          <a:p>
            <a:pPr lvl="3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Коррекционно-развивающее направление,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Профилактическое направление,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Консультационное направление,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Просветительское направление,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Социально-диспетчерское направление,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Промежуточно-аналитическое направление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ноябрь 2016 – июнь 2021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ЭТАП – АНАЛИТИКО-ОБОБЩАЮЩИЙ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сентябрь 2021 – ноябрь 2021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Итогово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аналитическое  направление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5" descr="C:\Users\PC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908" y="357166"/>
            <a:ext cx="1285852" cy="11679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357158" y="5643578"/>
            <a:ext cx="8358246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Исполнители программы:</a:t>
            </a:r>
            <a:r>
              <a:rPr lang="ru-RU" sz="2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администрация ОО, специалисты сопровождения, педагоги ОО, родители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642918"/>
            <a:ext cx="8715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ЭТАПЫ  И  НАПРАВЛЕНИЯ  РЕАЛИЗАЦИИ  ПРОГРАММЫ</a:t>
            </a:r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D:\много байт ФИЗИКА+ПСИХОЛОГИЯ\ФОНЫ ШАБЛОНЫ ДЛЯ ПРЕЗЕНТАЦИЙ\My_new_fon_3\7-3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2" name="Picture 2" descr="C:\Users\PC\Desktop\Wallpaper-Happy-children-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908" y="342879"/>
            <a:ext cx="1428760" cy="10858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714348" y="500042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МЕТОДЫ   ДИАГНОСТИРОВАНИЯ  ПСИХОЭМОЦИОНАЛЬНЫХ   НАРУШЕНИЙ  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143108" y="2143116"/>
            <a:ext cx="6215106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"/>
              <a:tabLst/>
            </a:pPr>
            <a:r>
              <a:rPr kumimoji="0" lang="ru-RU" sz="12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Наблюдение</a:t>
            </a:r>
            <a:endParaRPr kumimoji="0" lang="ru-RU" sz="1100" b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"/>
              <a:tabLst/>
            </a:pPr>
            <a:r>
              <a:rPr kumimoji="0" lang="ru-RU" sz="12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Беседа </a:t>
            </a:r>
            <a:endParaRPr kumimoji="0" lang="ru-RU" sz="1100" b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"/>
              <a:tabLst/>
            </a:pPr>
            <a:r>
              <a:rPr kumimoji="0" lang="ru-RU" sz="12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Анкетирование</a:t>
            </a:r>
            <a:endParaRPr kumimoji="0" lang="ru-RU" sz="1100" b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"/>
              <a:tabLst/>
            </a:pPr>
            <a:r>
              <a:rPr kumimoji="0" lang="ru-RU" sz="12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Опросники</a:t>
            </a:r>
            <a:endParaRPr kumimoji="0" lang="ru-RU" sz="1100" b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"/>
              <a:tabLst/>
            </a:pPr>
            <a:r>
              <a:rPr kumimoji="0" lang="ru-RU" sz="12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Тестирование   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5918" y="1714488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ВНУТРЕННИЙ  МОНИТОРИНГ:</a:t>
            </a:r>
            <a:endParaRPr lang="ru-RU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0232" y="3929066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Georgia" pitchFamily="18" charset="0"/>
              </a:rPr>
              <a:t>ВНЕШНИЙ  МОНИТОРИНГ:</a:t>
            </a:r>
            <a:endParaRPr lang="ru-RU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857224" y="4357694"/>
            <a:ext cx="678661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"/>
              <a:tabLst/>
            </a:pPr>
            <a:r>
              <a:rPr kumimoji="0" lang="ru-RU" sz="12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Скрининговые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 исследования</a:t>
            </a:r>
            <a:endParaRPr kumimoji="0" lang="ru-RU" sz="1100" b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"/>
              <a:tabLst/>
            </a:pPr>
            <a:r>
              <a:rPr kumimoji="0" lang="ru-RU" sz="12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Социально-психологическое тестирование</a:t>
            </a:r>
            <a:endParaRPr kumimoji="0" lang="ru-RU" sz="1100" b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D:\много байт ФИЗИКА+ПСИХОЛОГИЯ\ФОНЫ ШАБЛОНЫ ДЛЯ ПРЕЗЕНТАЦИЙ\My_new_fon_3\7-3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2" name="Picture 2" descr="C:\Users\PC\Desktop\Wallpaper-Happy-children-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908" y="342879"/>
            <a:ext cx="1428760" cy="10858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714348" y="714356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МЕТОДЫ   ДИАГНОСТИРОВАНИЯ</a:t>
            </a:r>
          </a:p>
          <a:p>
            <a:pPr algn="ctr"/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500174"/>
            <a:ext cx="85011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00"/>
                </a:solidFill>
                <a:latin typeface="Georgia" pitchFamily="18" charset="0"/>
              </a:rPr>
              <a:t>ОБЩЕГО  ЭМОЦИОНАЛЬНОГО  СОСТОЯНИЯ,  ДЕПРЕССИЙ,  НЕВРОЗОВ,  СТРЕССА</a:t>
            </a:r>
          </a:p>
          <a:p>
            <a:pPr algn="ctr"/>
            <a:endParaRPr lang="ru-RU" b="1" dirty="0">
              <a:solidFill>
                <a:srgbClr val="003300"/>
              </a:solidFill>
              <a:latin typeface="Georg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5786" y="1785926"/>
            <a:ext cx="80010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arenR"/>
            </a:pPr>
            <a:r>
              <a:rPr lang="ru-RU" dirty="0" smtClean="0">
                <a:latin typeface="Georgia" pitchFamily="18" charset="0"/>
              </a:rPr>
              <a:t>Методика «Цветные письма»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 err="1" smtClean="0">
                <a:latin typeface="Georgia" pitchFamily="18" charset="0"/>
              </a:rPr>
              <a:t>Опросник</a:t>
            </a:r>
            <a:r>
              <a:rPr lang="ru-RU" dirty="0" smtClean="0">
                <a:latin typeface="Georgia" pitchFamily="18" charset="0"/>
              </a:rPr>
              <a:t> С.В. Левченко «Чувства в школе»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 smtClean="0">
                <a:latin typeface="Georgia" pitchFamily="18" charset="0"/>
              </a:rPr>
              <a:t>Методика «Дерево с человечками»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 smtClean="0">
                <a:latin typeface="Georgia" pitchFamily="18" charset="0"/>
              </a:rPr>
              <a:t>Методика «Волшебная страна чувств»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 smtClean="0">
                <a:latin typeface="Georgia" pitchFamily="18" charset="0"/>
              </a:rPr>
              <a:t>Методика изучения удовлетворенности учащихся школьной жизнью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 smtClean="0">
                <a:latin typeface="Georgia" pitchFamily="18" charset="0"/>
              </a:rPr>
              <a:t>Методика САН (самочувствие, активность, настроение)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 smtClean="0">
                <a:latin typeface="Georgia" pitchFamily="18" charset="0"/>
              </a:rPr>
              <a:t>Методика исследования </a:t>
            </a:r>
            <a:r>
              <a:rPr lang="ru-RU" dirty="0" err="1" smtClean="0">
                <a:latin typeface="Georgia" pitchFamily="18" charset="0"/>
              </a:rPr>
              <a:t>самоотношения</a:t>
            </a:r>
            <a:r>
              <a:rPr lang="ru-RU" dirty="0" smtClean="0">
                <a:latin typeface="Georgia" pitchFamily="18" charset="0"/>
              </a:rPr>
              <a:t> (</a:t>
            </a:r>
            <a:r>
              <a:rPr lang="en-US" dirty="0" smtClean="0">
                <a:latin typeface="Georgia" pitchFamily="18" charset="0"/>
              </a:rPr>
              <a:t>MIS</a:t>
            </a:r>
            <a:r>
              <a:rPr lang="ru-RU" dirty="0" smtClean="0">
                <a:latin typeface="Georgia" pitchFamily="18" charset="0"/>
              </a:rPr>
              <a:t>)</a:t>
            </a:r>
            <a:endParaRPr lang="en-US" dirty="0" smtClean="0">
              <a:latin typeface="Georgia" pitchFamily="18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ru-RU" dirty="0" smtClean="0">
                <a:latin typeface="Georgia" pitchFamily="18" charset="0"/>
              </a:rPr>
              <a:t>Тест Т. </a:t>
            </a:r>
            <a:r>
              <a:rPr lang="ru-RU" dirty="0" err="1" smtClean="0">
                <a:latin typeface="Georgia" pitchFamily="18" charset="0"/>
              </a:rPr>
              <a:t>Шрайберга</a:t>
            </a:r>
            <a:r>
              <a:rPr lang="ru-RU" dirty="0" smtClean="0">
                <a:latin typeface="Georgia" pitchFamily="18" charset="0"/>
              </a:rPr>
              <a:t> на изучение степени удовлетворенности школьника характером взаимоотношений в семье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4357694"/>
            <a:ext cx="82153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00"/>
                </a:solidFill>
                <a:latin typeface="Georgia" pitchFamily="18" charset="0"/>
              </a:rPr>
              <a:t>АГРЕССИВНОСТИ И ТРЕВОЖНОСТИ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28596" y="4714884"/>
            <a:ext cx="85011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arenR"/>
            </a:pPr>
            <a:r>
              <a:rPr lang="ru-RU" dirty="0" smtClean="0">
                <a:latin typeface="Georgia" pitchFamily="18" charset="0"/>
              </a:rPr>
              <a:t>Методика диагностики уровня школьной тревожности </a:t>
            </a:r>
            <a:r>
              <a:rPr lang="ru-RU" dirty="0" err="1" smtClean="0">
                <a:latin typeface="Georgia" pitchFamily="18" charset="0"/>
              </a:rPr>
              <a:t>Филлипса</a:t>
            </a:r>
            <a:endParaRPr lang="ru-RU" dirty="0" smtClean="0">
              <a:latin typeface="Georgia" pitchFamily="18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ru-RU" dirty="0" smtClean="0">
                <a:latin typeface="Georgia" pitchFamily="18" charset="0"/>
              </a:rPr>
              <a:t>Методика Ч.Д. </a:t>
            </a:r>
            <a:r>
              <a:rPr lang="ru-RU" dirty="0" err="1" smtClean="0">
                <a:latin typeface="Georgia" pitchFamily="18" charset="0"/>
              </a:rPr>
              <a:t>Спилбергера</a:t>
            </a:r>
            <a:r>
              <a:rPr lang="ru-RU" dirty="0" smtClean="0">
                <a:latin typeface="Georgia" pitchFamily="18" charset="0"/>
              </a:rPr>
              <a:t> на выявление личностной и ситуативной тревожности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 err="1" smtClean="0">
                <a:latin typeface="Georgia" pitchFamily="18" charset="0"/>
              </a:rPr>
              <a:t>Опросник</a:t>
            </a:r>
            <a:r>
              <a:rPr lang="ru-RU" dirty="0" smtClean="0">
                <a:latin typeface="Georgia" pitchFamily="18" charset="0"/>
              </a:rPr>
              <a:t> агрессивности </a:t>
            </a:r>
            <a:r>
              <a:rPr lang="ru-RU" dirty="0" err="1" smtClean="0">
                <a:latin typeface="Georgia" pitchFamily="18" charset="0"/>
              </a:rPr>
              <a:t>Басса</a:t>
            </a:r>
            <a:r>
              <a:rPr lang="ru-RU" dirty="0" smtClean="0">
                <a:latin typeface="Georgia" pitchFamily="18" charset="0"/>
              </a:rPr>
              <a:t> – </a:t>
            </a:r>
            <a:r>
              <a:rPr lang="ru-RU" dirty="0" err="1" smtClean="0">
                <a:latin typeface="Georgia" pitchFamily="18" charset="0"/>
              </a:rPr>
              <a:t>Дарки</a:t>
            </a:r>
            <a:endParaRPr lang="ru-RU" dirty="0" smtClean="0">
              <a:latin typeface="Georgia" pitchFamily="18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ru-RU" dirty="0" smtClean="0">
                <a:latin typeface="Georgia" pitchFamily="18" charset="0"/>
              </a:rPr>
              <a:t>Диагностика личностной агрессивности  и конфликтности (Е.П. Ковалев)Методики </a:t>
            </a:r>
            <a:r>
              <a:rPr lang="ru-RU" dirty="0" err="1" smtClean="0">
                <a:latin typeface="Georgia" pitchFamily="18" charset="0"/>
              </a:rPr>
              <a:t>экспресс-диагностики</a:t>
            </a:r>
            <a:r>
              <a:rPr lang="ru-RU" dirty="0" smtClean="0">
                <a:latin typeface="Georgia" pitchFamily="18" charset="0"/>
              </a:rPr>
              <a:t> В.В. Бойко  (№1-4)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D:\много байт ФИЗИКА+ПСИХОЛОГИЯ\ФОНЫ ШАБЛОНЫ ДЛЯ ПРЕЗЕНТАЦИЙ\My_new_fon_3\7-3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2" name="Picture 2" descr="C:\Users\PC\Desktop\Wallpaper-Happy-children-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908" y="342879"/>
            <a:ext cx="1428760" cy="10858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714348" y="714356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ПРОБЛЕМЫ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  ПЕРВОКЛАССНИКОВ </a:t>
            </a:r>
          </a:p>
          <a:p>
            <a:pPr algn="ctr"/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   </a:t>
            </a: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28662" y="1714488"/>
            <a:ext cx="778674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некоторые дети замкнутые,  другие импульсивные, не сдержанные,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b="1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некоторые не соблюдают режим дня,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высказывают жалобы на здоровье;</a:t>
            </a:r>
            <a:endParaRPr lang="ru-RU" sz="1100" dirty="0" smtClean="0">
              <a:latin typeface="Georgia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есть  дети,  обеспокоенные  семейными ссорами, конфликтами, напряженными   ситуациями между родителями, членами семьи;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 другие считают, что их родители серьезно наказывают;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 кто-то сомневается, что его любят родители.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много байт ФИЗИКА+ПСИХОЛОГИЯ\ФОНЫ ШАБЛОНЫ ДЛЯ ПРЕЗЕНТАЦИЙ\My_new_fon_3\7-3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785786" y="642918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РАБОТА  С  УЧЕНИКАМИ</a:t>
            </a:r>
          </a:p>
        </p:txBody>
      </p:sp>
      <p:pic>
        <p:nvPicPr>
          <p:cNvPr id="12" name="Picture 2" descr="C:\Users\PC\Desktop\Wallpaper-Happy-children-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04"/>
            <a:ext cx="1315964" cy="10001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428596" y="1500174"/>
            <a:ext cx="7500990" cy="9309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Коррекционно-развивающее направление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ТЕМАТИЧЕСКОЕ   ЗАНЯТИЕ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8596" y="2571744"/>
          <a:ext cx="8286808" cy="1755845"/>
        </p:xfrm>
        <a:graphic>
          <a:graphicData uri="http://schemas.openxmlformats.org/drawingml/2006/table">
            <a:tbl>
              <a:tblPr/>
              <a:tblGrid>
                <a:gridCol w="5575888"/>
                <a:gridCol w="639217"/>
                <a:gridCol w="2071703"/>
              </a:tblGrid>
              <a:tr h="312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Коммуникативный мини-тренинг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«Сердце».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адаптация детей к школьной жизни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окт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классный руководитель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Игра</a:t>
                      </a: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«Друзья».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эмпатии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понимания другого, обучение сотрудничеству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нояб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классный руководитель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9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АРТ - терапевтическое занятие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«Мир цветов и чувств».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коррекция тревожности, негативных установок, социальных барьеров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февр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классный руководитель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28596" y="4857760"/>
          <a:ext cx="8358246" cy="877279"/>
        </p:xfrm>
        <a:graphic>
          <a:graphicData uri="http://schemas.openxmlformats.org/drawingml/2006/table">
            <a:tbl>
              <a:tblPr/>
              <a:tblGrid>
                <a:gridCol w="5600180"/>
                <a:gridCol w="614926"/>
                <a:gridCol w="2143140"/>
              </a:tblGrid>
              <a:tr h="8772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Классный час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элементами игры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«Правовая азбука»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определенных условий для социализации личности, подготовка учащихся для вхождения в гражданское правовое общество.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янв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классный руководитель,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социальный педагог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28596" y="4429132"/>
            <a:ext cx="65008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ПРАВОВОЙ КЛАССНЫЙ ЧА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162050" y="3495135"/>
          <a:ext cx="6819900" cy="736092"/>
        </p:xfrm>
        <a:graphic>
          <a:graphicData uri="http://schemas.openxmlformats.org/drawingml/2006/table">
            <a:tbl>
              <a:tblPr/>
              <a:tblGrid>
                <a:gridCol w="4569460"/>
                <a:gridCol w="450215"/>
                <a:gridCol w="1800225"/>
              </a:tblGrid>
              <a:tr h="5880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Занятие – игра 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«Привычки и здоровье»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Цель: способствовать формированию у детей стремления приобретать полезные привычки и избегать вредных.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классный руководитель,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социальный педагог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D:\много байт ФИЗИКА+ПСИХОЛОГИЯ\ФОНЫ ШАБЛОНЫ ДЛЯ ПРЕЗЕНТАЦИЙ\My_new_fon_3\7-3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2" name="Picture 2" descr="C:\Users\PC\Desktop\Wallpaper-Happy-children-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04"/>
            <a:ext cx="1315964" cy="10001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357422" y="714356"/>
            <a:ext cx="3595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Профилактическое  направление</a:t>
            </a:r>
            <a:endParaRPr lang="ru-RU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28596" y="1428736"/>
            <a:ext cx="283282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ТЕМАТИЧЕСКОЕ  МЕРОПРИЯТИЕ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57158" y="1785926"/>
          <a:ext cx="8358246" cy="736092"/>
        </p:xfrm>
        <a:graphic>
          <a:graphicData uri="http://schemas.openxmlformats.org/drawingml/2006/table">
            <a:tbl>
              <a:tblPr/>
              <a:tblGrid>
                <a:gridCol w="5528742"/>
                <a:gridCol w="551769"/>
                <a:gridCol w="2277735"/>
              </a:tblGrid>
              <a:tr h="6579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Занятие – игра 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«Привычки и здоровье»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 способствовать формированию у детей стремления приобретать полезные привычки и избегать вредных.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март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классный руководитель,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социальный педагог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428860" y="2643182"/>
            <a:ext cx="3451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Консультативное  направление</a:t>
            </a:r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57158" y="3143248"/>
          <a:ext cx="8358246" cy="1226820"/>
        </p:xfrm>
        <a:graphic>
          <a:graphicData uri="http://schemas.openxmlformats.org/drawingml/2006/table">
            <a:tbl>
              <a:tblPr/>
              <a:tblGrid>
                <a:gridCol w="5600180"/>
                <a:gridCol w="551769"/>
                <a:gridCol w="2206297"/>
              </a:tblGrid>
              <a:tr h="2193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Классный час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«Умеешь ли ты дружить?»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декаб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классный руководитель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2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Классный час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«Азы безопасности»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учить детей правильно вести себя с незнакомыми людьми, быстро и правильно принимать решения и действовать в сложных ситуациях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апр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классный руководитель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2571736" y="4500570"/>
            <a:ext cx="3532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Просветительское  направление</a:t>
            </a:r>
            <a:endParaRPr lang="ru-RU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57158" y="5000636"/>
          <a:ext cx="8429684" cy="1096599"/>
        </p:xfrm>
        <a:graphic>
          <a:graphicData uri="http://schemas.openxmlformats.org/drawingml/2006/table">
            <a:tbl>
              <a:tblPr/>
              <a:tblGrid>
                <a:gridCol w="5648045"/>
                <a:gridCol w="556485"/>
                <a:gridCol w="2225154"/>
              </a:tblGrid>
              <a:tr h="1096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Беседа – игра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«Режим дня – основа жизни человека»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формировать осознанное отношение к здоровью,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убедить учащихся в необходимости соблюдения режима дня;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прививать умение правильно распределять  время на работу и отдых;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учить ценить время.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февр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классный руководитель,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социальный педагог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3236</TotalTime>
  <Words>1212</Words>
  <PresentationFormat>Экран (4:3)</PresentationFormat>
  <Paragraphs>200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328</cp:revision>
  <dcterms:created xsi:type="dcterms:W3CDTF">2016-07-08T11:09:42Z</dcterms:created>
  <dcterms:modified xsi:type="dcterms:W3CDTF">2017-10-26T14:04:32Z</dcterms:modified>
</cp:coreProperties>
</file>